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2" r:id="rId4"/>
  </p:sldMasterIdLst>
  <p:notesMasterIdLst>
    <p:notesMasterId r:id="rId78"/>
  </p:notesMasterIdLst>
  <p:handoutMasterIdLst>
    <p:handoutMasterId r:id="rId79"/>
  </p:handoutMasterIdLst>
  <p:sldIdLst>
    <p:sldId id="256" r:id="rId5"/>
    <p:sldId id="381" r:id="rId6"/>
    <p:sldId id="359" r:id="rId7"/>
    <p:sldId id="271" r:id="rId8"/>
    <p:sldId id="426" r:id="rId9"/>
    <p:sldId id="420" r:id="rId10"/>
    <p:sldId id="305" r:id="rId11"/>
    <p:sldId id="428" r:id="rId12"/>
    <p:sldId id="382" r:id="rId13"/>
    <p:sldId id="421" r:id="rId14"/>
    <p:sldId id="339" r:id="rId15"/>
    <p:sldId id="333" r:id="rId16"/>
    <p:sldId id="384" r:id="rId17"/>
    <p:sldId id="383" r:id="rId18"/>
    <p:sldId id="422" r:id="rId19"/>
    <p:sldId id="342" r:id="rId20"/>
    <p:sldId id="363" r:id="rId21"/>
    <p:sldId id="341" r:id="rId22"/>
    <p:sldId id="430" r:id="rId23"/>
    <p:sldId id="431" r:id="rId24"/>
    <p:sldId id="432" r:id="rId25"/>
    <p:sldId id="433" r:id="rId26"/>
    <p:sldId id="434" r:id="rId27"/>
    <p:sldId id="435" r:id="rId28"/>
    <p:sldId id="436" r:id="rId29"/>
    <p:sldId id="437" r:id="rId30"/>
    <p:sldId id="438" r:id="rId31"/>
    <p:sldId id="439" r:id="rId32"/>
    <p:sldId id="440" r:id="rId33"/>
    <p:sldId id="441" r:id="rId34"/>
    <p:sldId id="442" r:id="rId35"/>
    <p:sldId id="419" r:id="rId36"/>
    <p:sldId id="306" r:id="rId37"/>
    <p:sldId id="385" r:id="rId38"/>
    <p:sldId id="386" r:id="rId39"/>
    <p:sldId id="387" r:id="rId40"/>
    <p:sldId id="388" r:id="rId41"/>
    <p:sldId id="389" r:id="rId42"/>
    <p:sldId id="391" r:id="rId43"/>
    <p:sldId id="354" r:id="rId44"/>
    <p:sldId id="406" r:id="rId45"/>
    <p:sldId id="392" r:id="rId46"/>
    <p:sldId id="393" r:id="rId47"/>
    <p:sldId id="282" r:id="rId48"/>
    <p:sldId id="307" r:id="rId49"/>
    <p:sldId id="423" r:id="rId50"/>
    <p:sldId id="412" r:id="rId51"/>
    <p:sldId id="443" r:id="rId52"/>
    <p:sldId id="444" r:id="rId53"/>
    <p:sldId id="445" r:id="rId54"/>
    <p:sldId id="446" r:id="rId55"/>
    <p:sldId id="416" r:id="rId56"/>
    <p:sldId id="313" r:id="rId57"/>
    <p:sldId id="288" r:id="rId58"/>
    <p:sldId id="357" r:id="rId59"/>
    <p:sldId id="373" r:id="rId60"/>
    <p:sldId id="398" r:id="rId61"/>
    <p:sldId id="396" r:id="rId62"/>
    <p:sldId id="397" r:id="rId63"/>
    <p:sldId id="399" r:id="rId64"/>
    <p:sldId id="400" r:id="rId65"/>
    <p:sldId id="401" r:id="rId66"/>
    <p:sldId id="324" r:id="rId67"/>
    <p:sldId id="374" r:id="rId68"/>
    <p:sldId id="410" r:id="rId69"/>
    <p:sldId id="402" r:id="rId70"/>
    <p:sldId id="403" r:id="rId71"/>
    <p:sldId id="404" r:id="rId72"/>
    <p:sldId id="405" r:id="rId73"/>
    <p:sldId id="425" r:id="rId74"/>
    <p:sldId id="424" r:id="rId75"/>
    <p:sldId id="408" r:id="rId76"/>
    <p:sldId id="380" r:id="rId77"/>
  </p:sldIdLst>
  <p:sldSz cx="12188825"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8FA"/>
    <a:srgbClr val="E4F0F4"/>
    <a:srgbClr val="DCEBF0"/>
    <a:srgbClr val="CCECFF"/>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1" autoAdjust="0"/>
    <p:restoredTop sz="87435" autoAdjust="0"/>
  </p:normalViewPr>
  <p:slideViewPr>
    <p:cSldViewPr>
      <p:cViewPr>
        <p:scale>
          <a:sx n="75" d="100"/>
          <a:sy n="75" d="100"/>
        </p:scale>
        <p:origin x="-276" y="-96"/>
      </p:cViewPr>
      <p:guideLst>
        <p:guide orient="horz" pos="2160"/>
        <p:guide orient="horz" pos="384"/>
        <p:guide orient="horz" pos="3792"/>
        <p:guide pos="959"/>
        <p:guide pos="6719"/>
      </p:guideLst>
    </p:cSldViewPr>
  </p:slideViewPr>
  <p:notesTextViewPr>
    <p:cViewPr>
      <p:scale>
        <a:sx n="100" d="100"/>
        <a:sy n="100" d="100"/>
      </p:scale>
      <p:origin x="0" y="0"/>
    </p:cViewPr>
  </p:notesTextViewPr>
  <p:notesViewPr>
    <p:cSldViewPr showGuides="1">
      <p:cViewPr varScale="1">
        <p:scale>
          <a:sx n="84" d="100"/>
          <a:sy n="84" d="100"/>
        </p:scale>
        <p:origin x="1002" y="60"/>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Feuil2!$F$60:$F$76</c:f>
              <c:strCache>
                <c:ptCount val="17"/>
                <c:pt idx="0">
                  <c:v>mémoire</c:v>
                </c:pt>
                <c:pt idx="1">
                  <c:v>activité physique</c:v>
                </c:pt>
                <c:pt idx="2">
                  <c:v>nutrition</c:v>
                </c:pt>
                <c:pt idx="3">
                  <c:v>santé globale, bien vieillir</c:v>
                </c:pt>
                <c:pt idx="4">
                  <c:v>équilibre</c:v>
                </c:pt>
                <c:pt idx="5">
                  <c:v>Informatique, numérique</c:v>
                </c:pt>
                <c:pt idx="6">
                  <c:v>Accès information aides, droits</c:v>
                </c:pt>
                <c:pt idx="7">
                  <c:v>Sommeil</c:v>
                </c:pt>
                <c:pt idx="8">
                  <c:v>vie sociale, culturelle, lien social</c:v>
                </c:pt>
                <c:pt idx="9">
                  <c:v>sentiment insécurité</c:v>
                </c:pt>
                <c:pt idx="10">
                  <c:v>valorisation séniors</c:v>
                </c:pt>
                <c:pt idx="11">
                  <c:v>prévention accidents médicamenteux</c:v>
                </c:pt>
                <c:pt idx="12">
                  <c:v>Aménagement habitat</c:v>
                </c:pt>
                <c:pt idx="13">
                  <c:v>Prévention moment de rupture</c:v>
                </c:pt>
                <c:pt idx="14">
                  <c:v>Accompagnement retraite</c:v>
                </c:pt>
                <c:pt idx="15">
                  <c:v>souffrance psychique</c:v>
                </c:pt>
                <c:pt idx="16">
                  <c:v>troubles sensoriels</c:v>
                </c:pt>
              </c:strCache>
            </c:strRef>
          </c:cat>
          <c:val>
            <c:numRef>
              <c:f>Feuil2!$G$60:$G$76</c:f>
              <c:numCache>
                <c:formatCode>General</c:formatCode>
                <c:ptCount val="17"/>
              </c:numCache>
            </c:numRef>
          </c:val>
        </c:ser>
        <c:ser>
          <c:idx val="1"/>
          <c:order val="1"/>
          <c:invertIfNegative val="0"/>
          <c:cat>
            <c:strRef>
              <c:f>Feuil2!$F$60:$F$76</c:f>
              <c:strCache>
                <c:ptCount val="17"/>
                <c:pt idx="0">
                  <c:v>mémoire</c:v>
                </c:pt>
                <c:pt idx="1">
                  <c:v>activité physique</c:v>
                </c:pt>
                <c:pt idx="2">
                  <c:v>nutrition</c:v>
                </c:pt>
                <c:pt idx="3">
                  <c:v>santé globale, bien vieillir</c:v>
                </c:pt>
                <c:pt idx="4">
                  <c:v>équilibre</c:v>
                </c:pt>
                <c:pt idx="5">
                  <c:v>Informatique, numérique</c:v>
                </c:pt>
                <c:pt idx="6">
                  <c:v>Accès information aides, droits</c:v>
                </c:pt>
                <c:pt idx="7">
                  <c:v>Sommeil</c:v>
                </c:pt>
                <c:pt idx="8">
                  <c:v>vie sociale, culturelle, lien social</c:v>
                </c:pt>
                <c:pt idx="9">
                  <c:v>sentiment insécurité</c:v>
                </c:pt>
                <c:pt idx="10">
                  <c:v>valorisation séniors</c:v>
                </c:pt>
                <c:pt idx="11">
                  <c:v>prévention accidents médicamenteux</c:v>
                </c:pt>
                <c:pt idx="12">
                  <c:v>Aménagement habitat</c:v>
                </c:pt>
                <c:pt idx="13">
                  <c:v>Prévention moment de rupture</c:v>
                </c:pt>
                <c:pt idx="14">
                  <c:v>Accompagnement retraite</c:v>
                </c:pt>
                <c:pt idx="15">
                  <c:v>souffrance psychique</c:v>
                </c:pt>
                <c:pt idx="16">
                  <c:v>troubles sensoriels</c:v>
                </c:pt>
              </c:strCache>
            </c:strRef>
          </c:cat>
          <c:val>
            <c:numRef>
              <c:f>Feuil2!$H$60:$H$76</c:f>
              <c:numCache>
                <c:formatCode>General</c:formatCode>
                <c:ptCount val="17"/>
                <c:pt idx="0">
                  <c:v>37</c:v>
                </c:pt>
                <c:pt idx="1">
                  <c:v>35</c:v>
                </c:pt>
                <c:pt idx="2">
                  <c:v>31</c:v>
                </c:pt>
                <c:pt idx="3">
                  <c:v>27</c:v>
                </c:pt>
                <c:pt idx="4">
                  <c:v>21</c:v>
                </c:pt>
                <c:pt idx="5">
                  <c:v>19</c:v>
                </c:pt>
                <c:pt idx="6">
                  <c:v>14</c:v>
                </c:pt>
                <c:pt idx="7">
                  <c:v>14</c:v>
                </c:pt>
                <c:pt idx="8">
                  <c:v>13</c:v>
                </c:pt>
                <c:pt idx="9">
                  <c:v>10</c:v>
                </c:pt>
                <c:pt idx="10">
                  <c:v>9</c:v>
                </c:pt>
                <c:pt idx="11">
                  <c:v>8</c:v>
                </c:pt>
                <c:pt idx="12">
                  <c:v>7</c:v>
                </c:pt>
                <c:pt idx="13">
                  <c:v>7</c:v>
                </c:pt>
                <c:pt idx="14">
                  <c:v>6</c:v>
                </c:pt>
                <c:pt idx="15">
                  <c:v>5</c:v>
                </c:pt>
                <c:pt idx="16">
                  <c:v>5</c:v>
                </c:pt>
              </c:numCache>
            </c:numRef>
          </c:val>
        </c:ser>
        <c:dLbls>
          <c:showLegendKey val="0"/>
          <c:showVal val="0"/>
          <c:showCatName val="0"/>
          <c:showSerName val="0"/>
          <c:showPercent val="0"/>
          <c:showBubbleSize val="0"/>
        </c:dLbls>
        <c:gapWidth val="150"/>
        <c:axId val="46678016"/>
        <c:axId val="46679552"/>
      </c:barChart>
      <c:catAx>
        <c:axId val="46678016"/>
        <c:scaling>
          <c:orientation val="minMax"/>
        </c:scaling>
        <c:delete val="0"/>
        <c:axPos val="b"/>
        <c:majorTickMark val="out"/>
        <c:minorTickMark val="none"/>
        <c:tickLblPos val="nextTo"/>
        <c:txPr>
          <a:bodyPr/>
          <a:lstStyle/>
          <a:p>
            <a:pPr>
              <a:defRPr sz="900"/>
            </a:pPr>
            <a:endParaRPr lang="fr-FR"/>
          </a:p>
        </c:txPr>
        <c:crossAx val="46679552"/>
        <c:crosses val="autoZero"/>
        <c:auto val="1"/>
        <c:lblAlgn val="ctr"/>
        <c:lblOffset val="100"/>
        <c:noMultiLvlLbl val="0"/>
      </c:catAx>
      <c:valAx>
        <c:axId val="46679552"/>
        <c:scaling>
          <c:orientation val="minMax"/>
        </c:scaling>
        <c:delete val="0"/>
        <c:axPos val="l"/>
        <c:majorGridlines/>
        <c:numFmt formatCode="General" sourceLinked="1"/>
        <c:majorTickMark val="out"/>
        <c:minorTickMark val="none"/>
        <c:tickLblPos val="nextTo"/>
        <c:crossAx val="46678016"/>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smtClean="0">
                <a:latin typeface="Arial" pitchFamily="34" charset="0"/>
                <a:cs typeface="Arial" pitchFamily="34" charset="0"/>
              </a:rPr>
              <a:t>Auto-</a:t>
            </a:r>
            <a:r>
              <a:rPr lang="en-US" sz="1000" dirty="0" err="1" smtClean="0">
                <a:latin typeface="Arial" pitchFamily="34" charset="0"/>
                <a:cs typeface="Arial" pitchFamily="34" charset="0"/>
              </a:rPr>
              <a:t>évaluation</a:t>
            </a:r>
            <a:r>
              <a:rPr lang="en-US" sz="1000" dirty="0" smtClean="0">
                <a:latin typeface="Arial" pitchFamily="34" charset="0"/>
                <a:cs typeface="Arial" pitchFamily="34" charset="0"/>
              </a:rPr>
              <a:t> </a:t>
            </a:r>
            <a:r>
              <a:rPr lang="en-US" sz="1000" dirty="0">
                <a:latin typeface="Arial" pitchFamily="34" charset="0"/>
                <a:cs typeface="Arial" pitchFamily="34" charset="0"/>
              </a:rPr>
              <a:t>de </a:t>
            </a:r>
            <a:r>
              <a:rPr lang="en-US" sz="1000" dirty="0" smtClean="0">
                <a:latin typeface="Arial" pitchFamily="34" charset="0"/>
                <a:cs typeface="Arial" pitchFamily="34" charset="0"/>
              </a:rPr>
              <a:t>la</a:t>
            </a:r>
            <a:r>
              <a:rPr lang="en-US" sz="1000" baseline="0" dirty="0" smtClean="0">
                <a:latin typeface="Arial" pitchFamily="34" charset="0"/>
                <a:cs typeface="Arial" pitchFamily="34" charset="0"/>
              </a:rPr>
              <a:t> </a:t>
            </a:r>
            <a:r>
              <a:rPr lang="en-US" sz="1000" dirty="0" smtClean="0">
                <a:latin typeface="Arial" pitchFamily="34" charset="0"/>
                <a:cs typeface="Arial" pitchFamily="34" charset="0"/>
              </a:rPr>
              <a:t>joie </a:t>
            </a:r>
            <a:r>
              <a:rPr lang="en-US" sz="1000" dirty="0">
                <a:latin typeface="Arial" pitchFamily="34" charset="0"/>
                <a:cs typeface="Arial" pitchFamily="34" charset="0"/>
              </a:rPr>
              <a:t>de vivre et </a:t>
            </a:r>
            <a:r>
              <a:rPr lang="en-US" sz="1000" dirty="0" smtClean="0">
                <a:latin typeface="Arial" pitchFamily="34" charset="0"/>
                <a:cs typeface="Arial" pitchFamily="34" charset="0"/>
              </a:rPr>
              <a:t>du moral des participants </a:t>
            </a:r>
            <a:r>
              <a:rPr lang="en-US" sz="1000" baseline="0" dirty="0" smtClean="0">
                <a:latin typeface="Arial" pitchFamily="34" charset="0"/>
                <a:cs typeface="Arial" pitchFamily="34" charset="0"/>
              </a:rPr>
              <a:t>au début de </a:t>
            </a:r>
            <a:r>
              <a:rPr lang="en-US" sz="1000" baseline="0" dirty="0" err="1" smtClean="0">
                <a:latin typeface="Arial" pitchFamily="34" charset="0"/>
                <a:cs typeface="Arial" pitchFamily="34" charset="0"/>
              </a:rPr>
              <a:t>l’atelier</a:t>
            </a:r>
            <a:endParaRPr lang="en-US" sz="1000" dirty="0">
              <a:latin typeface="Arial" pitchFamily="34" charset="0"/>
              <a:cs typeface="Arial" pitchFamily="34" charset="0"/>
            </a:endParaRPr>
          </a:p>
        </c:rich>
      </c:tx>
      <c:layout/>
      <c:overlay val="0"/>
    </c:title>
    <c:autoTitleDeleted val="0"/>
    <c:plotArea>
      <c:layout/>
      <c:barChart>
        <c:barDir val="col"/>
        <c:grouping val="clustered"/>
        <c:varyColors val="0"/>
        <c:ser>
          <c:idx val="0"/>
          <c:order val="0"/>
          <c:invertIfNegative val="0"/>
          <c:dLbls>
            <c:txPr>
              <a:bodyPr/>
              <a:lstStyle/>
              <a:p>
                <a:pPr>
                  <a:defRPr sz="800"/>
                </a:pPr>
                <a:endParaRPr lang="fr-FR"/>
              </a:p>
            </c:txPr>
            <c:showLegendKey val="0"/>
            <c:showVal val="1"/>
            <c:showCatName val="0"/>
            <c:showSerName val="0"/>
            <c:showPercent val="0"/>
            <c:showBubbleSize val="0"/>
            <c:showLeaderLines val="0"/>
          </c:dLbls>
          <c:cat>
            <c:strRef>
              <c:f>Feuil1!$A$54:$A$58</c:f>
              <c:strCache>
                <c:ptCount val="5"/>
                <c:pt idx="0">
                  <c:v>très bonne</c:v>
                </c:pt>
                <c:pt idx="1">
                  <c:v>bonne</c:v>
                </c:pt>
                <c:pt idx="2">
                  <c:v>moyenne</c:v>
                </c:pt>
                <c:pt idx="3">
                  <c:v>mauvaise</c:v>
                </c:pt>
                <c:pt idx="4">
                  <c:v>non renseigné</c:v>
                </c:pt>
              </c:strCache>
            </c:strRef>
          </c:cat>
          <c:val>
            <c:numRef>
              <c:f>Feuil1!$B$54:$B$58</c:f>
              <c:numCache>
                <c:formatCode>0%</c:formatCode>
                <c:ptCount val="5"/>
                <c:pt idx="0">
                  <c:v>9.5041322314049589E-2</c:v>
                </c:pt>
                <c:pt idx="1">
                  <c:v>0.6198347107438017</c:v>
                </c:pt>
                <c:pt idx="2">
                  <c:v>0.23553719008264462</c:v>
                </c:pt>
                <c:pt idx="3">
                  <c:v>2.4793388429752067E-2</c:v>
                </c:pt>
                <c:pt idx="4">
                  <c:v>2.4793388429752067E-2</c:v>
                </c:pt>
              </c:numCache>
            </c:numRef>
          </c:val>
        </c:ser>
        <c:dLbls>
          <c:showLegendKey val="0"/>
          <c:showVal val="0"/>
          <c:showCatName val="0"/>
          <c:showSerName val="0"/>
          <c:showPercent val="0"/>
          <c:showBubbleSize val="0"/>
        </c:dLbls>
        <c:gapWidth val="150"/>
        <c:axId val="114125440"/>
        <c:axId val="44269952"/>
      </c:barChart>
      <c:catAx>
        <c:axId val="114125440"/>
        <c:scaling>
          <c:orientation val="minMax"/>
        </c:scaling>
        <c:delete val="0"/>
        <c:axPos val="b"/>
        <c:majorTickMark val="out"/>
        <c:minorTickMark val="none"/>
        <c:tickLblPos val="nextTo"/>
        <c:txPr>
          <a:bodyPr/>
          <a:lstStyle/>
          <a:p>
            <a:pPr>
              <a:defRPr sz="900"/>
            </a:pPr>
            <a:endParaRPr lang="fr-FR"/>
          </a:p>
        </c:txPr>
        <c:crossAx val="44269952"/>
        <c:crosses val="autoZero"/>
        <c:auto val="1"/>
        <c:lblAlgn val="ctr"/>
        <c:lblOffset val="100"/>
        <c:noMultiLvlLbl val="0"/>
      </c:catAx>
      <c:valAx>
        <c:axId val="44269952"/>
        <c:scaling>
          <c:orientation val="minMax"/>
        </c:scaling>
        <c:delete val="0"/>
        <c:axPos val="l"/>
        <c:majorGridlines/>
        <c:numFmt formatCode="0%" sourceLinked="1"/>
        <c:majorTickMark val="out"/>
        <c:minorTickMark val="none"/>
        <c:tickLblPos val="nextTo"/>
        <c:crossAx val="114125440"/>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Arial" pitchFamily="34" charset="0"/>
                <a:cs typeface="Arial" pitchFamily="34" charset="0"/>
              </a:defRPr>
            </a:pPr>
            <a:r>
              <a:rPr lang="fr-FR" sz="1000" dirty="0" smtClean="0">
                <a:latin typeface="Arial" pitchFamily="34" charset="0"/>
                <a:cs typeface="Arial" pitchFamily="34" charset="0"/>
              </a:rPr>
              <a:t>Répartition </a:t>
            </a:r>
            <a:r>
              <a:rPr lang="fr-FR" sz="1000" dirty="0">
                <a:latin typeface="Arial" pitchFamily="34" charset="0"/>
                <a:cs typeface="Arial" pitchFamily="34" charset="0"/>
              </a:rPr>
              <a:t>des participants selon</a:t>
            </a:r>
            <a:r>
              <a:rPr lang="fr-FR" sz="1000" baseline="0" dirty="0">
                <a:latin typeface="Arial" pitchFamily="34" charset="0"/>
                <a:cs typeface="Arial" pitchFamily="34" charset="0"/>
              </a:rPr>
              <a:t> le nombre </a:t>
            </a:r>
            <a:endParaRPr lang="fr-FR" sz="1000" baseline="0" dirty="0" smtClean="0">
              <a:latin typeface="Arial" pitchFamily="34" charset="0"/>
              <a:cs typeface="Arial" pitchFamily="34" charset="0"/>
            </a:endParaRPr>
          </a:p>
          <a:p>
            <a:pPr>
              <a:defRPr sz="1000">
                <a:latin typeface="Arial" pitchFamily="34" charset="0"/>
                <a:cs typeface="Arial" pitchFamily="34" charset="0"/>
              </a:defRPr>
            </a:pPr>
            <a:r>
              <a:rPr lang="fr-FR" sz="1000" baseline="0" dirty="0" smtClean="0">
                <a:latin typeface="Arial" pitchFamily="34" charset="0"/>
                <a:cs typeface="Arial" pitchFamily="34" charset="0"/>
              </a:rPr>
              <a:t>de leurs </a:t>
            </a:r>
            <a:r>
              <a:rPr lang="fr-FR" sz="1000" baseline="0" dirty="0">
                <a:latin typeface="Arial" pitchFamily="34" charset="0"/>
                <a:cs typeface="Arial" pitchFamily="34" charset="0"/>
              </a:rPr>
              <a:t>contacts / semaine</a:t>
            </a:r>
            <a:endParaRPr lang="fr-FR" sz="1000" dirty="0">
              <a:latin typeface="Arial" pitchFamily="34" charset="0"/>
              <a:cs typeface="Arial" pitchFamily="34" charset="0"/>
            </a:endParaRPr>
          </a:p>
        </c:rich>
      </c:tx>
      <c:layout>
        <c:manualLayout>
          <c:xMode val="edge"/>
          <c:yMode val="edge"/>
          <c:x val="0.10723328305071267"/>
          <c:y val="3.5917390002993113E-2"/>
        </c:manualLayout>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Feuil1!$A$39:$A$43</c:f>
              <c:strCache>
                <c:ptCount val="5"/>
                <c:pt idx="0">
                  <c:v>10 ou +</c:v>
                </c:pt>
                <c:pt idx="1">
                  <c:v>6 à 9</c:v>
                </c:pt>
                <c:pt idx="2">
                  <c:v>2 à 5</c:v>
                </c:pt>
                <c:pt idx="3">
                  <c:v>1</c:v>
                </c:pt>
                <c:pt idx="4">
                  <c:v>non renseigné</c:v>
                </c:pt>
              </c:strCache>
            </c:strRef>
          </c:cat>
          <c:val>
            <c:numRef>
              <c:f>Feuil1!$B$39:$B$43</c:f>
              <c:numCache>
                <c:formatCode>General</c:formatCode>
                <c:ptCount val="5"/>
                <c:pt idx="0">
                  <c:v>98</c:v>
                </c:pt>
                <c:pt idx="1">
                  <c:v>55</c:v>
                </c:pt>
                <c:pt idx="2">
                  <c:v>73</c:v>
                </c:pt>
                <c:pt idx="3">
                  <c:v>5</c:v>
                </c:pt>
                <c:pt idx="4">
                  <c:v>11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2087420394149759"/>
          <c:y val="0.35935826470604781"/>
          <c:w val="0.20305330726979168"/>
          <c:h val="0.40327729304107257"/>
        </c:manualLayout>
      </c:layout>
      <c:overlay val="0"/>
      <c:txPr>
        <a:bodyPr/>
        <a:lstStyle/>
        <a:p>
          <a:pPr>
            <a:defRPr sz="1000"/>
          </a:pPr>
          <a:endParaRPr lang="fr-FR"/>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Feuil2!$G$100:$G$109</c:f>
              <c:strCache>
                <c:ptCount val="10"/>
                <c:pt idx="0">
                  <c:v>club retraités</c:v>
                </c:pt>
                <c:pt idx="1">
                  <c:v>presse</c:v>
                </c:pt>
                <c:pt idx="2">
                  <c:v>mairie / CCAS</c:v>
                </c:pt>
                <c:pt idx="3">
                  <c:v>sites internet</c:v>
                </c:pt>
                <c:pt idx="4">
                  <c:v>caisse de retraite</c:v>
                </c:pt>
                <c:pt idx="5">
                  <c:v>CLIC</c:v>
                </c:pt>
                <c:pt idx="6">
                  <c:v>service à domicile</c:v>
                </c:pt>
                <c:pt idx="7">
                  <c:v>professionnels de santé</c:v>
                </c:pt>
                <c:pt idx="8">
                  <c:v>forum/salon</c:v>
                </c:pt>
                <c:pt idx="9">
                  <c:v>assistante sociale</c:v>
                </c:pt>
              </c:strCache>
            </c:strRef>
          </c:cat>
          <c:val>
            <c:numRef>
              <c:f>Feuil2!$H$100:$H$109</c:f>
              <c:numCache>
                <c:formatCode>0%</c:formatCode>
                <c:ptCount val="10"/>
                <c:pt idx="0">
                  <c:v>0.30201342281879195</c:v>
                </c:pt>
                <c:pt idx="1">
                  <c:v>0.1476510067114094</c:v>
                </c:pt>
                <c:pt idx="2">
                  <c:v>0.13422818791946309</c:v>
                </c:pt>
                <c:pt idx="3">
                  <c:v>0.11409395973154363</c:v>
                </c:pt>
                <c:pt idx="4">
                  <c:v>0.10738255033557047</c:v>
                </c:pt>
                <c:pt idx="5">
                  <c:v>8.0536912751677847E-2</c:v>
                </c:pt>
                <c:pt idx="6">
                  <c:v>4.0268456375838924E-2</c:v>
                </c:pt>
                <c:pt idx="7">
                  <c:v>3.3557046979865772E-2</c:v>
                </c:pt>
                <c:pt idx="8">
                  <c:v>2.0134228187919462E-2</c:v>
                </c:pt>
                <c:pt idx="9">
                  <c:v>2.0134228187919462E-2</c:v>
                </c:pt>
              </c:numCache>
            </c:numRef>
          </c:val>
        </c:ser>
        <c:dLbls>
          <c:showLegendKey val="0"/>
          <c:showVal val="0"/>
          <c:showCatName val="0"/>
          <c:showSerName val="0"/>
          <c:showPercent val="0"/>
          <c:showBubbleSize val="0"/>
        </c:dLbls>
        <c:gapWidth val="150"/>
        <c:axId val="139128832"/>
        <c:axId val="139130368"/>
      </c:barChart>
      <c:catAx>
        <c:axId val="139128832"/>
        <c:scaling>
          <c:orientation val="minMax"/>
        </c:scaling>
        <c:delete val="0"/>
        <c:axPos val="b"/>
        <c:majorTickMark val="out"/>
        <c:minorTickMark val="none"/>
        <c:tickLblPos val="nextTo"/>
        <c:txPr>
          <a:bodyPr/>
          <a:lstStyle/>
          <a:p>
            <a:pPr>
              <a:defRPr sz="900"/>
            </a:pPr>
            <a:endParaRPr lang="fr-FR"/>
          </a:p>
        </c:txPr>
        <c:crossAx val="139130368"/>
        <c:crosses val="autoZero"/>
        <c:auto val="1"/>
        <c:lblAlgn val="ctr"/>
        <c:lblOffset val="100"/>
        <c:noMultiLvlLbl val="0"/>
      </c:catAx>
      <c:valAx>
        <c:axId val="139130368"/>
        <c:scaling>
          <c:orientation val="minMax"/>
        </c:scaling>
        <c:delete val="0"/>
        <c:axPos val="l"/>
        <c:majorGridlines/>
        <c:numFmt formatCode="0%" sourceLinked="1"/>
        <c:majorTickMark val="out"/>
        <c:minorTickMark val="none"/>
        <c:tickLblPos val="nextTo"/>
        <c:crossAx val="139128832"/>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
          <c:dLbls>
            <c:showLegendKey val="0"/>
            <c:showVal val="1"/>
            <c:showCatName val="0"/>
            <c:showSerName val="0"/>
            <c:showPercent val="0"/>
            <c:showBubbleSize val="0"/>
            <c:showLeaderLines val="1"/>
          </c:dLbls>
          <c:cat>
            <c:strRef>
              <c:f>Feuil2!$G$21:$G$23</c:f>
              <c:strCache>
                <c:ptCount val="3"/>
                <c:pt idx="0">
                  <c:v>pas connaissance</c:v>
                </c:pt>
                <c:pt idx="1">
                  <c:v>connaissance</c:v>
                </c:pt>
                <c:pt idx="2">
                  <c:v>non renseigné</c:v>
                </c:pt>
              </c:strCache>
            </c:strRef>
          </c:cat>
          <c:val>
            <c:numRef>
              <c:f>Feuil2!$H$21:$H$23</c:f>
              <c:numCache>
                <c:formatCode>0%</c:formatCode>
                <c:ptCount val="3"/>
                <c:pt idx="0">
                  <c:v>0.32</c:v>
                </c:pt>
                <c:pt idx="1">
                  <c:v>0.65</c:v>
                </c:pt>
                <c:pt idx="2">
                  <c:v>0.03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050"/>
          </a:pPr>
          <a:endParaRPr lang="fr-FR"/>
        </a:p>
      </c:txPr>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showLegendKey val="0"/>
            <c:showVal val="0"/>
            <c:showCatName val="0"/>
            <c:showSerName val="0"/>
            <c:showPercent val="0"/>
            <c:showBubbleSize val="0"/>
          </c:dLbls>
          <c:cat>
            <c:strRef>
              <c:f>Feuil2!$G$38:$G$40</c:f>
              <c:strCache>
                <c:ptCount val="3"/>
                <c:pt idx="0">
                  <c:v>oui</c:v>
                </c:pt>
                <c:pt idx="1">
                  <c:v>non</c:v>
                </c:pt>
                <c:pt idx="2">
                  <c:v>non renseigné</c:v>
                </c:pt>
              </c:strCache>
            </c:strRef>
          </c:cat>
          <c:val>
            <c:numRef>
              <c:f>Feuil2!$H$38:$H$40</c:f>
              <c:numCache>
                <c:formatCode>0%</c:formatCode>
                <c:ptCount val="3"/>
                <c:pt idx="0">
                  <c:v>0.41</c:v>
                </c:pt>
                <c:pt idx="1">
                  <c:v>0.55000000000000004</c:v>
                </c:pt>
                <c:pt idx="2">
                  <c:v>0.04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676703430258588"/>
          <c:y val="0.35468356368811876"/>
          <c:w val="0.23703153353331111"/>
          <c:h val="0.28109939736425682"/>
        </c:manualLayout>
      </c:layout>
      <c:overlay val="0"/>
      <c:txPr>
        <a:bodyPr/>
        <a:lstStyle/>
        <a:p>
          <a:pPr>
            <a:defRPr sz="1050"/>
          </a:pPr>
          <a:endParaRPr lang="fr-FR"/>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Feuil2!$K$46:$K$49</c:f>
              <c:strCache>
                <c:ptCount val="4"/>
                <c:pt idx="0">
                  <c:v>Permettent d'avoir plus de liens sociaux</c:v>
                </c:pt>
                <c:pt idx="1">
                  <c:v>Font évoluer les comportements</c:v>
                </c:pt>
                <c:pt idx="2">
                  <c:v>Actions pertinentes / besoins</c:v>
                </c:pt>
                <c:pt idx="3">
                  <c:v>Ont un impact positif sur la santé</c:v>
                </c:pt>
              </c:strCache>
            </c:strRef>
          </c:cat>
          <c:val>
            <c:numRef>
              <c:f>Feuil2!$L$46:$L$49</c:f>
              <c:numCache>
                <c:formatCode>General</c:formatCode>
                <c:ptCount val="4"/>
                <c:pt idx="0">
                  <c:v>18</c:v>
                </c:pt>
                <c:pt idx="1">
                  <c:v>18</c:v>
                </c:pt>
                <c:pt idx="2">
                  <c:v>13</c:v>
                </c:pt>
                <c:pt idx="3">
                  <c:v>12</c:v>
                </c:pt>
              </c:numCache>
            </c:numRef>
          </c:val>
        </c:ser>
        <c:dLbls>
          <c:showLegendKey val="0"/>
          <c:showVal val="0"/>
          <c:showCatName val="0"/>
          <c:showSerName val="0"/>
          <c:showPercent val="0"/>
          <c:showBubbleSize val="0"/>
        </c:dLbls>
        <c:gapWidth val="150"/>
        <c:axId val="142992896"/>
        <c:axId val="142996224"/>
      </c:barChart>
      <c:catAx>
        <c:axId val="142992896"/>
        <c:scaling>
          <c:orientation val="minMax"/>
        </c:scaling>
        <c:delete val="0"/>
        <c:axPos val="b"/>
        <c:majorTickMark val="out"/>
        <c:minorTickMark val="none"/>
        <c:tickLblPos val="nextTo"/>
        <c:txPr>
          <a:bodyPr/>
          <a:lstStyle/>
          <a:p>
            <a:pPr>
              <a:defRPr sz="1000">
                <a:latin typeface="Arial" pitchFamily="34" charset="0"/>
                <a:cs typeface="Arial" pitchFamily="34" charset="0"/>
              </a:defRPr>
            </a:pPr>
            <a:endParaRPr lang="fr-FR"/>
          </a:p>
        </c:txPr>
        <c:crossAx val="142996224"/>
        <c:crosses val="autoZero"/>
        <c:auto val="1"/>
        <c:lblAlgn val="ctr"/>
        <c:lblOffset val="100"/>
        <c:noMultiLvlLbl val="0"/>
      </c:catAx>
      <c:valAx>
        <c:axId val="142996224"/>
        <c:scaling>
          <c:orientation val="minMax"/>
        </c:scaling>
        <c:delete val="0"/>
        <c:axPos val="l"/>
        <c:majorGridlines/>
        <c:numFmt formatCode="General" sourceLinked="1"/>
        <c:majorTickMark val="out"/>
        <c:minorTickMark val="none"/>
        <c:tickLblPos val="nextTo"/>
        <c:crossAx val="142992896"/>
        <c:crosses val="autoZero"/>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Feuil2!$K$52:$K$57</c:f>
              <c:strCache>
                <c:ptCount val="6"/>
                <c:pt idx="0">
                  <c:v>pas pris le temps mais souhaiterait participer</c:v>
                </c:pt>
                <c:pt idx="1">
                  <c:v>les actions sont éloignées du domicile</c:v>
                </c:pt>
                <c:pt idx="2">
                  <c:v>l'emploi du temps ne le permet pas</c:v>
                </c:pt>
                <c:pt idx="3">
                  <c:v>ne se sent pas concerné</c:v>
                </c:pt>
                <c:pt idx="4">
                  <c:v>le thématiques ne sont pas intéressantes</c:v>
                </c:pt>
                <c:pt idx="5">
                  <c:v>autre</c:v>
                </c:pt>
              </c:strCache>
            </c:strRef>
          </c:cat>
          <c:val>
            <c:numRef>
              <c:f>Feuil2!$L$52:$L$57</c:f>
              <c:numCache>
                <c:formatCode>General</c:formatCode>
                <c:ptCount val="6"/>
                <c:pt idx="0">
                  <c:v>20</c:v>
                </c:pt>
                <c:pt idx="1">
                  <c:v>8</c:v>
                </c:pt>
                <c:pt idx="2">
                  <c:v>6</c:v>
                </c:pt>
                <c:pt idx="3">
                  <c:v>4</c:v>
                </c:pt>
                <c:pt idx="4">
                  <c:v>1</c:v>
                </c:pt>
                <c:pt idx="5">
                  <c:v>1</c:v>
                </c:pt>
              </c:numCache>
            </c:numRef>
          </c:val>
        </c:ser>
        <c:dLbls>
          <c:showLegendKey val="0"/>
          <c:showVal val="0"/>
          <c:showCatName val="0"/>
          <c:showSerName val="0"/>
          <c:showPercent val="0"/>
          <c:showBubbleSize val="0"/>
        </c:dLbls>
        <c:gapWidth val="150"/>
        <c:axId val="143073280"/>
        <c:axId val="143074816"/>
      </c:barChart>
      <c:catAx>
        <c:axId val="143073280"/>
        <c:scaling>
          <c:orientation val="minMax"/>
        </c:scaling>
        <c:delete val="0"/>
        <c:axPos val="b"/>
        <c:majorTickMark val="out"/>
        <c:minorTickMark val="none"/>
        <c:tickLblPos val="nextTo"/>
        <c:txPr>
          <a:bodyPr/>
          <a:lstStyle/>
          <a:p>
            <a:pPr>
              <a:defRPr sz="900">
                <a:latin typeface="Arial" pitchFamily="34" charset="0"/>
                <a:cs typeface="Arial" pitchFamily="34" charset="0"/>
              </a:defRPr>
            </a:pPr>
            <a:endParaRPr lang="fr-FR"/>
          </a:p>
        </c:txPr>
        <c:crossAx val="143074816"/>
        <c:crosses val="autoZero"/>
        <c:auto val="1"/>
        <c:lblAlgn val="ctr"/>
        <c:lblOffset val="100"/>
        <c:noMultiLvlLbl val="0"/>
      </c:catAx>
      <c:valAx>
        <c:axId val="143074816"/>
        <c:scaling>
          <c:orientation val="minMax"/>
        </c:scaling>
        <c:delete val="0"/>
        <c:axPos val="l"/>
        <c:majorGridlines/>
        <c:numFmt formatCode="General" sourceLinked="1"/>
        <c:majorTickMark val="out"/>
        <c:minorTickMark val="none"/>
        <c:tickLblPos val="nextTo"/>
        <c:crossAx val="143073280"/>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6411"/>
          </a:xfrm>
          <a:prstGeom prst="rect">
            <a:avLst/>
          </a:prstGeom>
        </p:spPr>
        <p:txBody>
          <a:bodyPr vert="horz" lIns="91425" tIns="45713" rIns="91425" bIns="45713" rtlCol="0"/>
          <a:lstStyle>
            <a:lvl1pPr algn="l">
              <a:defRPr sz="1200"/>
            </a:lvl1pPr>
          </a:lstStyle>
          <a:p>
            <a:endParaRPr/>
          </a:p>
        </p:txBody>
      </p:sp>
      <p:sp>
        <p:nvSpPr>
          <p:cNvPr id="3" name="Date Placeholder 2"/>
          <p:cNvSpPr>
            <a:spLocks noGrp="1"/>
          </p:cNvSpPr>
          <p:nvPr>
            <p:ph type="dt" sz="quarter" idx="1"/>
          </p:nvPr>
        </p:nvSpPr>
        <p:spPr>
          <a:xfrm>
            <a:off x="3850446" y="1"/>
            <a:ext cx="2945659" cy="496411"/>
          </a:xfrm>
          <a:prstGeom prst="rect">
            <a:avLst/>
          </a:prstGeom>
        </p:spPr>
        <p:txBody>
          <a:bodyPr vert="horz" lIns="91425" tIns="45713" rIns="91425" bIns="45713" rtlCol="0"/>
          <a:lstStyle>
            <a:lvl1pPr algn="r">
              <a:defRPr sz="1200"/>
            </a:lvl1pPr>
          </a:lstStyle>
          <a:p>
            <a:fld id="{BEA74EB7-856E-45FD-83F0-5F7C6F3E4372}" type="datetimeFigureOut">
              <a:rPr lang="fr-FR"/>
              <a:t>01/10/2018</a:t>
            </a:fld>
            <a:endParaRPr/>
          </a:p>
        </p:txBody>
      </p:sp>
      <p:sp>
        <p:nvSpPr>
          <p:cNvPr id="4" name="Footer Placeholder 3"/>
          <p:cNvSpPr>
            <a:spLocks noGrp="1"/>
          </p:cNvSpPr>
          <p:nvPr>
            <p:ph type="ftr" sz="quarter" idx="2"/>
          </p:nvPr>
        </p:nvSpPr>
        <p:spPr>
          <a:xfrm>
            <a:off x="3" y="9430091"/>
            <a:ext cx="2945659" cy="496411"/>
          </a:xfrm>
          <a:prstGeom prst="rect">
            <a:avLst/>
          </a:prstGeom>
        </p:spPr>
        <p:txBody>
          <a:bodyPr vert="horz" lIns="91425" tIns="45713" rIns="91425" bIns="45713" rtlCol="0" anchor="b"/>
          <a:lstStyle>
            <a:lvl1pPr algn="l">
              <a:defRPr sz="1200"/>
            </a:lvl1pPr>
          </a:lstStyle>
          <a:p>
            <a:endParaRPr/>
          </a:p>
        </p:txBody>
      </p:sp>
      <p:sp>
        <p:nvSpPr>
          <p:cNvPr id="5" name="Slide Number Placeholder 4"/>
          <p:cNvSpPr>
            <a:spLocks noGrp="1"/>
          </p:cNvSpPr>
          <p:nvPr>
            <p:ph type="sldNum" sz="quarter" idx="3"/>
          </p:nvPr>
        </p:nvSpPr>
        <p:spPr>
          <a:xfrm>
            <a:off x="3850446" y="9430091"/>
            <a:ext cx="2945659" cy="496411"/>
          </a:xfrm>
          <a:prstGeom prst="rect">
            <a:avLst/>
          </a:prstGeom>
        </p:spPr>
        <p:txBody>
          <a:bodyPr vert="horz" lIns="91425" tIns="45713" rIns="91425" bIns="45713" rtlCol="0" anchor="b"/>
          <a:lstStyle>
            <a:lvl1pPr algn="r">
              <a:defRPr sz="1200"/>
            </a:lvl1pPr>
          </a:lstStyle>
          <a:p>
            <a:fld id="{14886E15-F82A-4596-A46C-375C6D3981E1}" type="slidenum">
              <a:rPr/>
              <a:t>‹N°›</a:t>
            </a:fld>
            <a:endParaRPr/>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6411"/>
          </a:xfrm>
          <a:prstGeom prst="rect">
            <a:avLst/>
          </a:prstGeom>
        </p:spPr>
        <p:txBody>
          <a:bodyPr vert="horz" lIns="91425" tIns="45713" rIns="91425" bIns="45713" rtlCol="0"/>
          <a:lstStyle>
            <a:lvl1pPr algn="l">
              <a:defRPr sz="1200"/>
            </a:lvl1pPr>
          </a:lstStyle>
          <a:p>
            <a:endParaRPr/>
          </a:p>
        </p:txBody>
      </p:sp>
      <p:sp>
        <p:nvSpPr>
          <p:cNvPr id="3" name="Date Placeholder 2"/>
          <p:cNvSpPr>
            <a:spLocks noGrp="1"/>
          </p:cNvSpPr>
          <p:nvPr>
            <p:ph type="dt" idx="1"/>
          </p:nvPr>
        </p:nvSpPr>
        <p:spPr>
          <a:xfrm>
            <a:off x="3850446" y="1"/>
            <a:ext cx="2945659" cy="496411"/>
          </a:xfrm>
          <a:prstGeom prst="rect">
            <a:avLst/>
          </a:prstGeom>
        </p:spPr>
        <p:txBody>
          <a:bodyPr vert="horz" lIns="91425" tIns="45713" rIns="91425" bIns="45713" rtlCol="0"/>
          <a:lstStyle>
            <a:lvl1pPr algn="r">
              <a:defRPr sz="1200"/>
            </a:lvl1pPr>
          </a:lstStyle>
          <a:p>
            <a:fld id="{C61B0E40-8125-41F8-BB6C-139D8D531A4F}" type="datetimeFigureOut">
              <a:rPr lang="fr-FR"/>
              <a:t>01/10/2018</a:t>
            </a:fld>
            <a:endParaRPr/>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25" tIns="45713" rIns="91425" bIns="45713" rtlCol="0" anchor="ctr"/>
          <a:lstStyle/>
          <a:p>
            <a:endParaRPr/>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425" tIns="45713" rIns="91425" bIns="4571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 y="9430091"/>
            <a:ext cx="2945659" cy="496411"/>
          </a:xfrm>
          <a:prstGeom prst="rect">
            <a:avLst/>
          </a:prstGeom>
        </p:spPr>
        <p:txBody>
          <a:bodyPr vert="horz" lIns="91425" tIns="45713" rIns="91425" bIns="45713" rtlCol="0" anchor="b"/>
          <a:lstStyle>
            <a:lvl1pPr algn="l">
              <a:defRPr sz="1200"/>
            </a:lvl1pPr>
          </a:lstStyle>
          <a:p>
            <a:endParaRPr/>
          </a:p>
        </p:txBody>
      </p:sp>
      <p:sp>
        <p:nvSpPr>
          <p:cNvPr id="7" name="Slide Number Placeholder 6"/>
          <p:cNvSpPr>
            <a:spLocks noGrp="1"/>
          </p:cNvSpPr>
          <p:nvPr>
            <p:ph type="sldNum" sz="quarter" idx="5"/>
          </p:nvPr>
        </p:nvSpPr>
        <p:spPr>
          <a:xfrm>
            <a:off x="3850446" y="9430091"/>
            <a:ext cx="2945659" cy="496411"/>
          </a:xfrm>
          <a:prstGeom prst="rect">
            <a:avLst/>
          </a:prstGeom>
        </p:spPr>
        <p:txBody>
          <a:bodyPr vert="horz" lIns="91425" tIns="45713" rIns="91425" bIns="45713" rtlCol="0" anchor="b"/>
          <a:lstStyle>
            <a:lvl1pPr algn="r">
              <a:defRPr sz="1200"/>
            </a:lvl1pPr>
          </a:lstStyle>
          <a:p>
            <a:fld id="{BF105DB2-FD3E-441D-8B7E-7AE83ECE27B3}" type="slidenum">
              <a:rPr/>
              <a:t>‹N°›</a:t>
            </a:fld>
            <a:endParaRPr/>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F105DB2-FD3E-441D-8B7E-7AE83ECE27B3}" type="slidenum">
              <a:rPr lang="fr-FR" smtClean="0"/>
              <a:t>1</a:t>
            </a:fld>
            <a:endParaRPr lang="fr-FR"/>
          </a:p>
        </p:txBody>
      </p:sp>
    </p:spTree>
    <p:extLst>
      <p:ext uri="{BB962C8B-B14F-4D97-AF65-F5344CB8AC3E}">
        <p14:creationId xmlns:p14="http://schemas.microsoft.com/office/powerpoint/2010/main" val="133808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F105DB2-FD3E-441D-8B7E-7AE83ECE27B3}" type="slidenum">
              <a:rPr lang="fr-FR" smtClean="0"/>
              <a:t>3</a:t>
            </a:fld>
            <a:endParaRPr lang="fr-FR"/>
          </a:p>
        </p:txBody>
      </p:sp>
    </p:spTree>
    <p:extLst>
      <p:ext uri="{BB962C8B-B14F-4D97-AF65-F5344CB8AC3E}">
        <p14:creationId xmlns:p14="http://schemas.microsoft.com/office/powerpoint/2010/main" val="321340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title block"/>
          <p:cNvSpPr/>
          <p:nvPr/>
        </p:nvSpPr>
        <p:spPr>
          <a:xfrm>
            <a:off x="1141413" y="1600200"/>
            <a:ext cx="11047412"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top graphic"/>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23" name="bottom graphic"/>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a:p>
        </p:txBody>
      </p:sp>
      <p:sp>
        <p:nvSpPr>
          <p:cNvPr id="2" name="Title 1"/>
          <p:cNvSpPr>
            <a:spLocks noGrp="1"/>
          </p:cNvSpPr>
          <p:nvPr>
            <p:ph type="ctrTitle"/>
          </p:nvPr>
        </p:nvSpPr>
        <p:spPr>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fr-FR"/>
              <a:t>Modifiez le style du titre</a:t>
            </a:r>
            <a:endParaRPr/>
          </a:p>
        </p:txBody>
      </p:sp>
      <p:sp>
        <p:nvSpPr>
          <p:cNvPr id="20" name="Date Placeholder 19"/>
          <p:cNvSpPr>
            <a:spLocks noGrp="1"/>
          </p:cNvSpPr>
          <p:nvPr>
            <p:ph type="dt" sz="half" idx="10"/>
          </p:nvPr>
        </p:nvSpPr>
        <p:spPr/>
        <p:txBody>
          <a:bodyPr/>
          <a:lstStyle/>
          <a:p>
            <a:fld id="{7C8DEF9D-5263-4621-B440-1EC48409DE56}" type="datetime1">
              <a:rPr lang="fr-FR" smtClean="0"/>
              <a:t>01/10/2018</a:t>
            </a:fld>
            <a:endParaRPr/>
          </a:p>
        </p:txBody>
      </p:sp>
      <p:sp>
        <p:nvSpPr>
          <p:cNvPr id="21" name="Footer Placeholder 20"/>
          <p:cNvSpPr>
            <a:spLocks noGrp="1"/>
          </p:cNvSpPr>
          <p:nvPr>
            <p:ph type="ftr" sz="quarter" idx="11"/>
          </p:nvPr>
        </p:nvSpPr>
        <p:spPr/>
        <p:txBody>
          <a:bodyPr/>
          <a:lstStyle/>
          <a:p>
            <a:endParaRPr/>
          </a:p>
        </p:txBody>
      </p:sp>
      <p:sp>
        <p:nvSpPr>
          <p:cNvPr id="22" name="Slide Number Placeholder 21"/>
          <p:cNvSpPr>
            <a:spLocks noGrp="1"/>
          </p:cNvSpPr>
          <p:nvPr>
            <p:ph type="sldNum" sz="quarter" idx="12"/>
          </p:nvPr>
        </p:nvSpPr>
        <p:spPr/>
        <p:txBody>
          <a:bodyPr/>
          <a:lstStyle>
            <a:lvl1pPr>
              <a:defRPr sz="1400"/>
            </a:lvl1pPr>
          </a:lstStyle>
          <a:p>
            <a:fld id="{DF28FB93-0A08-4E7D-8E63-9EFA29F1E093}" type="slidenum">
              <a:rPr lang="fr-FR" smtClean="0"/>
              <a:pPr/>
              <a:t>‹N°›</a:t>
            </a:fld>
            <a:endParaRPr lang="fr-FR"/>
          </a:p>
        </p:txBody>
      </p:sp>
    </p:spTree>
    <p:extLst>
      <p:ext uri="{BB962C8B-B14F-4D97-AF65-F5344CB8AC3E}">
        <p14:creationId xmlns:p14="http://schemas.microsoft.com/office/powerpoint/2010/main" val="189493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68FE5CD4-B30D-4963-B49C-5128FA2AC3A8}" type="datetime1">
              <a:rPr lang="fr-FR" smtClean="0"/>
              <a:t>01/10/2018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34778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fr-FR"/>
              <a:t>Modifiez le style du titre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4404752D-C3D7-43CB-9D74-908254F12E8E}" type="datetime1">
              <a:rPr lang="fr-FR" smtClean="0"/>
              <a:t>01/10/2018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104032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fr-FR"/>
              <a:t>Modifiez le style du titre</a:t>
            </a:r>
            <a:endParaRPr/>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7B2CF3FE-FACB-481D-8B60-BBB167055FBA}" type="datetime1">
              <a:rPr lang="fr-FR" smtClean="0"/>
              <a:t>01/10/2018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fr-FR"/>
              <a:t>Modifiez le style du titre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tx1"/>
                </a:solidFill>
              </a:defRPr>
            </a:lvl1pPr>
          </a:lstStyle>
          <a:p>
            <a:fld id="{7FC111C8-88A4-4A47-9A3A-FCB90EEE27A5}" type="datetime1">
              <a:rPr lang="fr-FR" smtClean="0"/>
              <a:t>01/10/2018</a:t>
            </a:fld>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a:pPr/>
              <a:t>‹N°›</a:t>
            </a:fld>
            <a:endParaRPr/>
          </a:p>
        </p:txBody>
      </p:sp>
    </p:spTree>
    <p:extLst>
      <p:ext uri="{BB962C8B-B14F-4D97-AF65-F5344CB8AC3E}">
        <p14:creationId xmlns:p14="http://schemas.microsoft.com/office/powerpoint/2010/main" val="5587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fld id="{BE6C4731-0596-40E0-B395-E1DDDA8874AC}" type="datetime1">
              <a:rPr lang="fr-FR" smtClean="0"/>
              <a:t>01/10/2018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sz="2000"/>
            </a:lvl1pPr>
          </a:lstStyle>
          <a:p>
            <a:fld id="{DF28FB93-0A08-4E7D-8E63-9EFA29F1E093}" type="slidenum">
              <a:rPr lang="fr-FR" smtClean="0"/>
              <a:pPr/>
              <a:t>‹N°›</a:t>
            </a:fld>
            <a:endParaRPr lang="fr-FR"/>
          </a:p>
        </p:txBody>
      </p:sp>
    </p:spTree>
    <p:extLst>
      <p:ext uri="{BB962C8B-B14F-4D97-AF65-F5344CB8AC3E}">
        <p14:creationId xmlns:p14="http://schemas.microsoft.com/office/powerpoint/2010/main" val="123606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7" name="Date Placeholder 6"/>
          <p:cNvSpPr>
            <a:spLocks noGrp="1"/>
          </p:cNvSpPr>
          <p:nvPr>
            <p:ph type="dt" sz="half" idx="10"/>
          </p:nvPr>
        </p:nvSpPr>
        <p:spPr/>
        <p:txBody>
          <a:bodyPr/>
          <a:lstStyle/>
          <a:p>
            <a:fld id="{64119367-1925-442F-B64A-9E9D30752A87}" type="datetime1">
              <a:rPr lang="fr-FR" smtClean="0"/>
              <a:t>01/10/2018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14367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Date Placeholder 2"/>
          <p:cNvSpPr>
            <a:spLocks noGrp="1"/>
          </p:cNvSpPr>
          <p:nvPr>
            <p:ph type="dt" sz="half" idx="10"/>
          </p:nvPr>
        </p:nvSpPr>
        <p:spPr/>
        <p:txBody>
          <a:bodyPr/>
          <a:lstStyle/>
          <a:p>
            <a:fld id="{EC97119F-72ED-44B0-868B-937FB374CD59}" type="datetime1">
              <a:rPr lang="fr-FR" smtClean="0"/>
              <a:t>01/10/2018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30231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grpSp>
        <p:nvGrpSpPr>
          <p:cNvPr id="6" name="bottom graphic"/>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582AEAF9-C810-430F-A2D6-FAB1110CDDC3}" type="datetime1">
              <a:rPr lang="fr-FR" smtClean="0"/>
              <a:t>01/10/2018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70961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fr-FR"/>
              <a:t>Modifiez le style du titre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4BCE320-87CF-43D5-AC80-E9A52561758D}" type="datetime1">
              <a:rPr lang="fr-FR" smtClean="0"/>
              <a:t>01/10/2018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19338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fr-FR"/>
              <a:t>Modifiez le style du titre</a:t>
            </a:r>
            <a:endParaRPr/>
          </a:p>
        </p:txBody>
      </p:sp>
      <p:sp>
        <p:nvSpPr>
          <p:cNvPr id="3" name="Picture Placeholder 2"/>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0736A4C-604D-40D2-BF6B-0A19CEEB1F29}" type="datetime1">
              <a:rPr lang="fr-FR" smtClean="0"/>
              <a:t>01/10/2018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189684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bottom graphic"/>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0" name="top graphic"/>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fr-FR"/>
              <a:t>Modifiez le style du titre</a:t>
            </a:r>
            <a:endParaRPr/>
          </a:p>
        </p:txBody>
      </p:sp>
      <p:sp>
        <p:nvSpPr>
          <p:cNvPr id="3" name="Text Placeholder 2"/>
          <p:cNvSpPr>
            <a:spLocks noGrp="1"/>
          </p:cNvSpPr>
          <p:nvPr>
            <p:ph type="body" idx="1"/>
          </p:nvPr>
        </p:nvSpPr>
        <p:spPr>
          <a:xfrm>
            <a:off x="1522876" y="1905000"/>
            <a:ext cx="9143538" cy="41148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2"/>
          </p:nvPr>
        </p:nvSpPr>
        <p:spPr>
          <a:xfrm>
            <a:off x="7994363" y="6516865"/>
            <a:ext cx="1327622" cy="228600"/>
          </a:xfrm>
          <a:prstGeom prst="rect">
            <a:avLst/>
          </a:prstGeom>
        </p:spPr>
        <p:txBody>
          <a:bodyPr vert="horz" lIns="91440" tIns="45720" rIns="91440" bIns="45720" rtlCol="0" anchor="ctr"/>
          <a:lstStyle>
            <a:lvl1pPr algn="r">
              <a:defRPr sz="800">
                <a:solidFill>
                  <a:schemeClr val="bg1"/>
                </a:solidFill>
              </a:defRPr>
            </a:lvl1pPr>
          </a:lstStyle>
          <a:p>
            <a:fld id="{67148766-3F58-4CEA-8ED3-248C4A74ADEA}" type="datetime1">
              <a:rPr lang="fr-FR" smtClean="0"/>
              <a:t>01/10/2018</a:t>
            </a:fld>
            <a:endParaRPr/>
          </a:p>
        </p:txBody>
      </p:sp>
      <p:sp>
        <p:nvSpPr>
          <p:cNvPr id="5" name="Footer Placeholder 4"/>
          <p:cNvSpPr>
            <a:spLocks noGrp="1"/>
          </p:cNvSpPr>
          <p:nvPr>
            <p:ph type="ftr" sz="quarter" idx="3"/>
          </p:nvPr>
        </p:nvSpPr>
        <p:spPr>
          <a:xfrm>
            <a:off x="1507498" y="6516865"/>
            <a:ext cx="6062145" cy="228600"/>
          </a:xfrm>
          <a:prstGeom prst="rect">
            <a:avLst/>
          </a:prstGeom>
        </p:spPr>
        <p:txBody>
          <a:bodyPr vert="horz" lIns="91440" tIns="45720" rIns="91440" bIns="45720" rtlCol="0" anchor="ctr"/>
          <a:lstStyle>
            <a:lvl1pPr algn="l">
              <a:defRPr sz="800" cap="all" baseline="0">
                <a:solidFill>
                  <a:schemeClr val="bg1"/>
                </a:solidFill>
              </a:defRPr>
            </a:lvl1pPr>
          </a:lstStyle>
          <a:p>
            <a:endParaRPr/>
          </a:p>
        </p:txBody>
      </p:sp>
      <p:sp>
        <p:nvSpPr>
          <p:cNvPr id="6" name="Slide Number Placeholder 5"/>
          <p:cNvSpPr>
            <a:spLocks noGrp="1"/>
          </p:cNvSpPr>
          <p:nvPr>
            <p:ph type="sldNum" sz="quarter" idx="4"/>
          </p:nvPr>
        </p:nvSpPr>
        <p:spPr>
          <a:xfrm>
            <a:off x="9730094" y="6516865"/>
            <a:ext cx="936319" cy="228600"/>
          </a:xfrm>
          <a:prstGeom prst="rect">
            <a:avLst/>
          </a:prstGeom>
        </p:spPr>
        <p:txBody>
          <a:bodyPr vert="horz" lIns="91440" tIns="45720" rIns="91440" bIns="45720" rtlCol="0" anchor="ctr"/>
          <a:lstStyle>
            <a:lvl1pPr algn="r">
              <a:defRPr sz="800">
                <a:solidFill>
                  <a:schemeClr val="bg1"/>
                </a:solidFill>
              </a:defRPr>
            </a:lvl1pPr>
          </a:lstStyle>
          <a:p>
            <a:fld id="{DF28FB93-0A08-4E7D-8E63-9EFA29F1E093}" type="slidenum">
              <a:rPr/>
              <a:pPr/>
              <a:t>‹N°›</a:t>
            </a:fld>
            <a:endParaRPr/>
          </a:p>
        </p:txBody>
      </p:sp>
    </p:spTree>
    <p:extLst>
      <p:ext uri="{BB962C8B-B14F-4D97-AF65-F5344CB8AC3E}">
        <p14:creationId xmlns:p14="http://schemas.microsoft.com/office/powerpoint/2010/main" val="220884516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emf"/><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emf"/><Relationship Id="rId9" Type="http://schemas.openxmlformats.org/officeDocument/2006/relationships/image" Target="../media/image4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2413" y="5111080"/>
            <a:ext cx="8229598" cy="838200"/>
          </a:xfrm>
        </p:spPr>
        <p:txBody>
          <a:bodyPr>
            <a:normAutofit fontScale="92500" lnSpcReduction="10000"/>
          </a:bodyPr>
          <a:lstStyle/>
          <a:p>
            <a:pPr marL="0" indent="0" algn="l">
              <a:lnSpc>
                <a:spcPct val="90000"/>
              </a:lnSpc>
              <a:spcBef>
                <a:spcPts val="0"/>
              </a:spcBef>
              <a:buNone/>
            </a:pPr>
            <a:r>
              <a:rPr lang="fr-FR" b="0" i="0" dirty="0" smtClean="0">
                <a:solidFill>
                  <a:srgbClr val="404040"/>
                </a:solidFill>
              </a:rPr>
              <a:t>Septembre 2018</a:t>
            </a:r>
          </a:p>
          <a:p>
            <a:pPr marL="0" indent="0" algn="l">
              <a:lnSpc>
                <a:spcPct val="90000"/>
              </a:lnSpc>
              <a:spcBef>
                <a:spcPts val="0"/>
              </a:spcBef>
              <a:buNone/>
            </a:pPr>
            <a:endParaRPr lang="fr-FR" dirty="0" smtClean="0">
              <a:solidFill>
                <a:srgbClr val="404040"/>
              </a:solidFill>
            </a:endParaRPr>
          </a:p>
          <a:p>
            <a:pPr marL="0" indent="0" algn="l">
              <a:lnSpc>
                <a:spcPct val="90000"/>
              </a:lnSpc>
              <a:spcBef>
                <a:spcPts val="0"/>
              </a:spcBef>
              <a:buNone/>
            </a:pPr>
            <a:r>
              <a:rPr lang="fr-FR" sz="1500" dirty="0" smtClean="0">
                <a:solidFill>
                  <a:srgbClr val="404040"/>
                </a:solidFill>
              </a:rPr>
              <a:t>Solène </a:t>
            </a:r>
            <a:r>
              <a:rPr lang="fr-FR" sz="1500" dirty="0" err="1" smtClean="0">
                <a:solidFill>
                  <a:srgbClr val="404040"/>
                </a:solidFill>
              </a:rPr>
              <a:t>Naveos</a:t>
            </a:r>
            <a:r>
              <a:rPr lang="fr-FR" sz="1500" dirty="0" smtClean="0">
                <a:solidFill>
                  <a:srgbClr val="404040"/>
                </a:solidFill>
              </a:rPr>
              <a:t> – Stagiaire CFPPA 35</a:t>
            </a:r>
            <a:endParaRPr lang="fr-FR" sz="1500" b="0" i="0" dirty="0">
              <a:solidFill>
                <a:srgbClr val="404040"/>
              </a:solidFill>
            </a:endParaRPr>
          </a:p>
        </p:txBody>
      </p:sp>
      <p:sp>
        <p:nvSpPr>
          <p:cNvPr id="2" name="Title 1"/>
          <p:cNvSpPr>
            <a:spLocks noGrp="1"/>
          </p:cNvSpPr>
          <p:nvPr>
            <p:ph type="ctrTitle"/>
          </p:nvPr>
        </p:nvSpPr>
        <p:spPr>
          <a:xfrm>
            <a:off x="1522413" y="1905000"/>
            <a:ext cx="9900591" cy="2667000"/>
          </a:xfrm>
        </p:spPr>
        <p:txBody>
          <a:bodyPr>
            <a:normAutofit fontScale="90000"/>
          </a:bodyPr>
          <a:lstStyle/>
          <a:p>
            <a:pPr algn="l" defTabSz="914400">
              <a:lnSpc>
                <a:spcPct val="150000"/>
              </a:lnSpc>
              <a:spcBef>
                <a:spcPts val="0"/>
              </a:spcBef>
              <a:buNone/>
            </a:pPr>
            <a:r>
              <a:rPr lang="fr-FR" sz="4800" b="0" i="0" dirty="0" smtClean="0">
                <a:solidFill>
                  <a:schemeClr val="bg1"/>
                </a:solidFill>
                <a:effectLst>
                  <a:outerShdw blurRad="88900" algn="ctr">
                    <a:prstClr val="black">
                      <a:alpha val="35000"/>
                    </a:prstClr>
                  </a:outerShdw>
                </a:effectLst>
                <a:latin typeface="Euphemia"/>
                <a:ea typeface="+mj-ea"/>
                <a:cs typeface="+mj-cs"/>
              </a:rPr>
              <a:t>Evaluation des actions financées par la CFPPA 35 </a:t>
            </a:r>
            <a:r>
              <a:rPr lang="fr-FR" sz="4800" dirty="0" smtClean="0">
                <a:effectLst>
                  <a:outerShdw blurRad="88900" algn="ctr">
                    <a:prstClr val="black">
                      <a:alpha val="35000"/>
                    </a:prstClr>
                  </a:outerShdw>
                </a:effectLst>
                <a:latin typeface="Euphemia"/>
              </a:rPr>
              <a:t>–</a:t>
            </a:r>
            <a:br>
              <a:rPr lang="fr-FR" sz="4800" dirty="0" smtClean="0">
                <a:effectLst>
                  <a:outerShdw blurRad="88900" algn="ctr">
                    <a:prstClr val="black">
                      <a:alpha val="35000"/>
                    </a:prstClr>
                  </a:outerShdw>
                </a:effectLst>
                <a:latin typeface="Euphemia"/>
              </a:rPr>
            </a:br>
            <a:r>
              <a:rPr lang="fr-FR" sz="4000" dirty="0" smtClean="0">
                <a:effectLst>
                  <a:outerShdw blurRad="88900" algn="ctr">
                    <a:prstClr val="black">
                      <a:alpha val="35000"/>
                    </a:prstClr>
                  </a:outerShdw>
                </a:effectLst>
                <a:latin typeface="Euphemia"/>
              </a:rPr>
              <a:t>Réunions de Restitution</a:t>
            </a:r>
            <a:endParaRPr lang="fr-FR" sz="4000" b="0" i="0" dirty="0">
              <a:solidFill>
                <a:schemeClr val="bg1"/>
              </a:solidFill>
              <a:effectLst>
                <a:outerShdw blurRad="88900" algn="ctr">
                  <a:prstClr val="black">
                    <a:alpha val="35000"/>
                  </a:prstClr>
                </a:outerShdw>
              </a:effectLst>
              <a:latin typeface="Euphemia"/>
            </a:endParaRPr>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1</a:t>
            </a:fld>
            <a:endParaRPr lang="fr-FR" dirty="0"/>
          </a:p>
        </p:txBody>
      </p:sp>
      <p:sp>
        <p:nvSpPr>
          <p:cNvPr id="4" name="AutoShape 2" descr="Résultat de recherche d'images pour &quot;conférence des financeurs ille et vilaine&quot;"/>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0653" y="4873575"/>
            <a:ext cx="1207021" cy="120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1"/>
          <p:cNvSpPr>
            <a:spLocks noGrp="1"/>
          </p:cNvSpPr>
          <p:nvPr>
            <p:ph type="title"/>
          </p:nvPr>
        </p:nvSpPr>
        <p:spPr>
          <a:xfrm>
            <a:off x="1125860" y="327472"/>
            <a:ext cx="10585176" cy="1066800"/>
          </a:xfrm>
        </p:spPr>
        <p:txBody>
          <a:bodyPr anchor="t"/>
          <a:lstStyle/>
          <a:p>
            <a:pPr algn="ctr"/>
            <a:r>
              <a:rPr lang="fr-FR" dirty="0" smtClean="0"/>
              <a:t>Répartition des financements 2016 - 2018</a:t>
            </a:r>
            <a:br>
              <a:rPr lang="fr-FR" dirty="0" smtClean="0"/>
            </a:br>
            <a:r>
              <a:rPr lang="fr-FR" dirty="0" smtClean="0"/>
              <a:t>selon les axes de la loi ASV</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10</a:t>
            </a:fld>
            <a:endParaRPr lang="fr-FR"/>
          </a:p>
        </p:txBody>
      </p:sp>
      <p:sp>
        <p:nvSpPr>
          <p:cNvPr id="8" name="ZoneTexte 7"/>
          <p:cNvSpPr txBox="1"/>
          <p:nvPr/>
        </p:nvSpPr>
        <p:spPr>
          <a:xfrm>
            <a:off x="1053852" y="5282624"/>
            <a:ext cx="10659888" cy="738664"/>
          </a:xfrm>
          <a:prstGeom prst="rect">
            <a:avLst/>
          </a:prstGeom>
          <a:noFill/>
        </p:spPr>
        <p:txBody>
          <a:bodyPr wrap="square" rtlCol="0">
            <a:spAutoFit/>
          </a:bodyPr>
          <a:lstStyle/>
          <a:p>
            <a:pPr lvl="1">
              <a:lnSpc>
                <a:spcPct val="150000"/>
              </a:lnSpc>
            </a:pPr>
            <a:r>
              <a:rPr lang="fr-FR" sz="1400" dirty="0" smtClean="0">
                <a:latin typeface="Arial" pitchFamily="34" charset="0"/>
                <a:cs typeface="Arial" pitchFamily="34" charset="0"/>
                <a:sym typeface="Wingdings" pitchFamily="2" charset="2"/>
              </a:rPr>
              <a:t>Les axes 1, 5 et 6 sont bien couverts par les financements CFPPA et par les fonds propres des membres de la CFPPA, contrairement à l’axe 4. 	</a:t>
            </a:r>
          </a:p>
        </p:txBody>
      </p:sp>
      <p:graphicFrame>
        <p:nvGraphicFramePr>
          <p:cNvPr id="9" name="Tableau 8"/>
          <p:cNvGraphicFramePr>
            <a:graphicFrameLocks noGrp="1"/>
          </p:cNvGraphicFramePr>
          <p:nvPr>
            <p:extLst>
              <p:ext uri="{D42A27DB-BD31-4B8C-83A1-F6EECF244321}">
                <p14:modId xmlns:p14="http://schemas.microsoft.com/office/powerpoint/2010/main" val="1017450324"/>
              </p:ext>
            </p:extLst>
          </p:nvPr>
        </p:nvGraphicFramePr>
        <p:xfrm>
          <a:off x="1631268" y="1844824"/>
          <a:ext cx="9431696" cy="3100044"/>
        </p:xfrm>
        <a:graphic>
          <a:graphicData uri="http://schemas.openxmlformats.org/drawingml/2006/table">
            <a:tbl>
              <a:tblPr firstRow="1" bandRow="1">
                <a:tableStyleId>{6E25E649-3F16-4E02-A733-19D2CDBF48F0}</a:tableStyleId>
              </a:tblPr>
              <a:tblGrid>
                <a:gridCol w="2088420"/>
                <a:gridCol w="1105635"/>
                <a:gridCol w="1557121"/>
                <a:gridCol w="1368152"/>
                <a:gridCol w="1584176"/>
                <a:gridCol w="1728192"/>
              </a:tblGrid>
              <a:tr h="427731">
                <a:tc rowSpan="2">
                  <a:txBody>
                    <a:bodyPr/>
                    <a:lstStyle/>
                    <a:p>
                      <a:r>
                        <a:rPr lang="fr-FR" dirty="0" smtClean="0"/>
                        <a:t>Axes de la loi ASV</a:t>
                      </a:r>
                      <a:endParaRPr lang="fr-FR" dirty="0"/>
                    </a:p>
                  </a:txBody>
                  <a:tcPr/>
                </a:tc>
                <a:tc gridSpan="2">
                  <a:txBody>
                    <a:bodyPr/>
                    <a:lstStyle/>
                    <a:p>
                      <a:pPr algn="ctr"/>
                      <a:r>
                        <a:rPr lang="fr-FR" dirty="0" smtClean="0"/>
                        <a:t>Financements</a:t>
                      </a:r>
                      <a:r>
                        <a:rPr lang="fr-FR" baseline="0" dirty="0" smtClean="0"/>
                        <a:t> </a:t>
                      </a:r>
                      <a:r>
                        <a:rPr lang="fr-FR" dirty="0" smtClean="0"/>
                        <a:t>2016</a:t>
                      </a:r>
                      <a:endParaRPr lang="fr-FR" dirty="0"/>
                    </a:p>
                  </a:txBody>
                  <a:tcPr/>
                </a:tc>
                <a:tc hMerge="1">
                  <a:txBody>
                    <a:bodyPr/>
                    <a:lstStyle/>
                    <a:p>
                      <a:endParaRPr lang="fr-FR" dirty="0"/>
                    </a:p>
                  </a:txBody>
                  <a:tcPr/>
                </a:tc>
                <a:tc gridSpan="2">
                  <a:txBody>
                    <a:bodyPr/>
                    <a:lstStyle/>
                    <a:p>
                      <a:pPr algn="ctr"/>
                      <a:r>
                        <a:rPr lang="fr-FR" dirty="0" smtClean="0"/>
                        <a:t>Financements</a:t>
                      </a:r>
                      <a:r>
                        <a:rPr lang="fr-FR" baseline="0" dirty="0" smtClean="0"/>
                        <a:t> 2017</a:t>
                      </a:r>
                      <a:endParaRPr lang="fr-FR" dirty="0"/>
                    </a:p>
                  </a:txBody>
                  <a:tcPr/>
                </a:tc>
                <a:tc hMerge="1">
                  <a:txBody>
                    <a:bodyPr/>
                    <a:lstStyle/>
                    <a:p>
                      <a:endParaRPr lang="fr-FR" dirty="0"/>
                    </a:p>
                  </a:txBody>
                  <a:tcPr/>
                </a:tc>
                <a:tc>
                  <a:txBody>
                    <a:bodyPr/>
                    <a:lstStyle/>
                    <a:p>
                      <a:pPr algn="ctr"/>
                      <a:r>
                        <a:rPr lang="fr-FR" dirty="0" smtClean="0"/>
                        <a:t>Financements</a:t>
                      </a:r>
                      <a:r>
                        <a:rPr lang="fr-FR" baseline="0" dirty="0" smtClean="0"/>
                        <a:t> 2018</a:t>
                      </a:r>
                      <a:endParaRPr lang="fr-FR" dirty="0"/>
                    </a:p>
                  </a:txBody>
                  <a:tcPr/>
                </a:tc>
              </a:tr>
              <a:tr h="597651">
                <a:tc vMerge="1">
                  <a:txBody>
                    <a:bodyPr/>
                    <a:lstStyle/>
                    <a:p>
                      <a:endParaRPr lang="fr-FR" dirty="0"/>
                    </a:p>
                  </a:txBody>
                  <a:tcPr/>
                </a:tc>
                <a:tc>
                  <a:txBody>
                    <a:bodyPr/>
                    <a:lstStyle/>
                    <a:p>
                      <a:pPr algn="ctr"/>
                      <a:r>
                        <a:rPr lang="fr-FR" sz="1400" b="1" dirty="0" smtClean="0">
                          <a:solidFill>
                            <a:schemeClr val="accent4"/>
                          </a:solidFill>
                        </a:rPr>
                        <a:t>CFPPA 35</a:t>
                      </a:r>
                      <a:endParaRPr lang="fr-FR" sz="1400" b="1" dirty="0">
                        <a:solidFill>
                          <a:schemeClr val="accent4"/>
                        </a:solidFill>
                      </a:endParaRPr>
                    </a:p>
                  </a:txBody>
                  <a:tcPr anchor="ctr"/>
                </a:tc>
                <a:tc>
                  <a:txBody>
                    <a:bodyPr/>
                    <a:lstStyle/>
                    <a:p>
                      <a:pPr algn="ctr"/>
                      <a:r>
                        <a:rPr lang="fr-FR" sz="1400" b="1" dirty="0" smtClean="0"/>
                        <a:t>Membres </a:t>
                      </a:r>
                    </a:p>
                    <a:p>
                      <a:pPr algn="ctr"/>
                      <a:r>
                        <a:rPr lang="fr-FR" sz="1400" b="1" dirty="0" smtClean="0"/>
                        <a:t>CFPPA 35</a:t>
                      </a:r>
                      <a:endParaRPr lang="fr-FR" sz="1400" b="1" dirty="0"/>
                    </a:p>
                  </a:txBody>
                  <a:tcPr anchor="ctr"/>
                </a:tc>
                <a:tc>
                  <a:txBody>
                    <a:bodyPr/>
                    <a:lstStyle/>
                    <a:p>
                      <a:pPr algn="ctr"/>
                      <a:r>
                        <a:rPr lang="fr-FR" sz="1400" b="1" dirty="0" smtClean="0">
                          <a:solidFill>
                            <a:schemeClr val="accent4"/>
                          </a:solidFill>
                        </a:rPr>
                        <a:t>CFPPA 35</a:t>
                      </a:r>
                      <a:endParaRPr lang="fr-FR" sz="1400" b="1" dirty="0">
                        <a:solidFill>
                          <a:schemeClr val="accent4"/>
                        </a:solidFill>
                      </a:endParaRPr>
                    </a:p>
                  </a:txBody>
                  <a:tcPr anchor="ctr"/>
                </a:tc>
                <a:tc>
                  <a:txBody>
                    <a:bodyPr/>
                    <a:lstStyle/>
                    <a:p>
                      <a:pPr algn="ctr"/>
                      <a:r>
                        <a:rPr lang="fr-FR" sz="1400" b="1" dirty="0" smtClean="0"/>
                        <a:t>Membres </a:t>
                      </a:r>
                    </a:p>
                    <a:p>
                      <a:pPr algn="ctr"/>
                      <a:r>
                        <a:rPr lang="fr-FR" sz="1400" b="1" dirty="0" smtClean="0"/>
                        <a:t>CFPPA 35</a:t>
                      </a:r>
                      <a:endParaRPr lang="fr-FR" sz="1400" b="1" dirty="0"/>
                    </a:p>
                  </a:txBody>
                  <a:tcPr anchor="ctr"/>
                </a:tc>
                <a:tc>
                  <a:txBody>
                    <a:bodyPr/>
                    <a:lstStyle/>
                    <a:p>
                      <a:pPr algn="ctr"/>
                      <a:r>
                        <a:rPr lang="fr-FR" sz="1400" b="1" dirty="0" smtClean="0">
                          <a:solidFill>
                            <a:schemeClr val="accent4"/>
                          </a:solidFill>
                        </a:rPr>
                        <a:t>CFPPA 35</a:t>
                      </a:r>
                      <a:endParaRPr lang="fr-FR" sz="1400" b="1" dirty="0">
                        <a:solidFill>
                          <a:schemeClr val="accent4"/>
                        </a:solidFill>
                      </a:endParaRPr>
                    </a:p>
                  </a:txBody>
                  <a:tcPr anchor="ctr"/>
                </a:tc>
              </a:tr>
              <a:tr h="427731">
                <a:tc>
                  <a:txBody>
                    <a:bodyPr/>
                    <a:lstStyle/>
                    <a:p>
                      <a:r>
                        <a:rPr lang="fr-FR" sz="1600" dirty="0" smtClean="0"/>
                        <a:t>Axe 1_Aides techniques</a:t>
                      </a:r>
                      <a:endParaRPr lang="fr-FR" sz="1600" dirty="0"/>
                    </a:p>
                  </a:txBody>
                  <a:tcPr/>
                </a:tc>
                <a:tc>
                  <a:txBody>
                    <a:bodyPr/>
                    <a:lstStyle/>
                    <a:p>
                      <a:pPr algn="ctr"/>
                      <a:r>
                        <a:rPr lang="fr-FR" sz="1400" dirty="0" smtClean="0">
                          <a:solidFill>
                            <a:schemeClr val="accent4"/>
                          </a:solidFill>
                        </a:rPr>
                        <a:t>111 900€</a:t>
                      </a:r>
                      <a:endParaRPr lang="fr-FR" sz="1400" dirty="0">
                        <a:solidFill>
                          <a:schemeClr val="accent4"/>
                        </a:solidFill>
                      </a:endParaRPr>
                    </a:p>
                  </a:txBody>
                  <a:tcPr anchor="ctr"/>
                </a:tc>
                <a:tc>
                  <a:txBody>
                    <a:bodyPr/>
                    <a:lstStyle/>
                    <a:p>
                      <a:pPr algn="ctr"/>
                      <a:r>
                        <a:rPr lang="fr-FR" sz="1400" dirty="0" smtClean="0"/>
                        <a:t>783 744€</a:t>
                      </a:r>
                      <a:endParaRPr lang="fr-FR" sz="1400" dirty="0"/>
                    </a:p>
                  </a:txBody>
                  <a:tcPr anchor="ctr"/>
                </a:tc>
                <a:tc>
                  <a:txBody>
                    <a:bodyPr/>
                    <a:lstStyle/>
                    <a:p>
                      <a:pPr algn="ctr"/>
                      <a:r>
                        <a:rPr lang="fr-FR" sz="1400" dirty="0" smtClean="0">
                          <a:solidFill>
                            <a:schemeClr val="accent4"/>
                          </a:solidFill>
                        </a:rPr>
                        <a:t>96 000€</a:t>
                      </a:r>
                      <a:endParaRPr lang="fr-FR" sz="1400" dirty="0">
                        <a:solidFill>
                          <a:schemeClr val="accent4"/>
                        </a:solidFill>
                      </a:endParaRPr>
                    </a:p>
                  </a:txBody>
                  <a:tcPr anchor="ctr"/>
                </a:tc>
                <a:tc>
                  <a:txBody>
                    <a:bodyPr/>
                    <a:lstStyle/>
                    <a:p>
                      <a:pPr algn="ctr"/>
                      <a:r>
                        <a:rPr lang="fr-FR" sz="1400" dirty="0" smtClean="0"/>
                        <a:t>1 138 588€</a:t>
                      </a:r>
                      <a:endParaRPr lang="fr-FR" sz="1400" dirty="0"/>
                    </a:p>
                  </a:txBody>
                  <a:tcPr anchor="ctr"/>
                </a:tc>
                <a:tc>
                  <a:txBody>
                    <a:bodyPr/>
                    <a:lstStyle/>
                    <a:p>
                      <a:pPr algn="ctr"/>
                      <a:r>
                        <a:rPr lang="fr-FR" sz="1400" dirty="0" smtClean="0">
                          <a:solidFill>
                            <a:schemeClr val="accent4"/>
                          </a:solidFill>
                        </a:rPr>
                        <a:t>66 000€</a:t>
                      </a:r>
                      <a:endParaRPr lang="fr-FR" sz="1400" dirty="0">
                        <a:solidFill>
                          <a:schemeClr val="accent4"/>
                        </a:solidFill>
                      </a:endParaRPr>
                    </a:p>
                  </a:txBody>
                  <a:tcPr anchor="ctr"/>
                </a:tc>
              </a:tr>
              <a:tr h="427731">
                <a:tc>
                  <a:txBody>
                    <a:bodyPr/>
                    <a:lstStyle/>
                    <a:p>
                      <a:r>
                        <a:rPr lang="fr-FR" sz="1600" dirty="0" smtClean="0"/>
                        <a:t>Axe 4_SPASAD</a:t>
                      </a:r>
                      <a:endParaRPr lang="fr-FR" sz="1600" dirty="0"/>
                    </a:p>
                  </a:txBody>
                  <a:tcPr/>
                </a:tc>
                <a:tc>
                  <a:txBody>
                    <a:bodyPr/>
                    <a:lstStyle/>
                    <a:p>
                      <a:pPr algn="ctr"/>
                      <a:r>
                        <a:rPr lang="fr-FR" sz="1400" dirty="0" smtClean="0">
                          <a:solidFill>
                            <a:schemeClr val="accent4"/>
                          </a:solidFill>
                        </a:rPr>
                        <a:t>22 800€</a:t>
                      </a:r>
                      <a:endParaRPr lang="fr-FR" sz="1400" dirty="0">
                        <a:solidFill>
                          <a:schemeClr val="accent4"/>
                        </a:solidFill>
                      </a:endParaRPr>
                    </a:p>
                  </a:txBody>
                  <a:tcPr anchor="ctr"/>
                </a:tc>
                <a:tc>
                  <a:txBody>
                    <a:bodyPr/>
                    <a:lstStyle/>
                    <a:p>
                      <a:pPr algn="ctr"/>
                      <a:r>
                        <a:rPr lang="fr-FR" sz="1400" dirty="0" smtClean="0"/>
                        <a:t>0€</a:t>
                      </a:r>
                      <a:endParaRPr lang="fr-FR" sz="1400" dirty="0"/>
                    </a:p>
                  </a:txBody>
                  <a:tcPr anchor="ctr"/>
                </a:tc>
                <a:tc>
                  <a:txBody>
                    <a:bodyPr/>
                    <a:lstStyle/>
                    <a:p>
                      <a:pPr algn="ctr"/>
                      <a:r>
                        <a:rPr lang="fr-FR" sz="1400" dirty="0" smtClean="0">
                          <a:solidFill>
                            <a:schemeClr val="accent4"/>
                          </a:solidFill>
                        </a:rPr>
                        <a:t>9121€</a:t>
                      </a:r>
                      <a:endParaRPr lang="fr-FR" sz="1400" dirty="0">
                        <a:solidFill>
                          <a:schemeClr val="accent4"/>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accent4"/>
                          </a:solidFill>
                        </a:rPr>
                        <a:t>12 000€</a:t>
                      </a:r>
                    </a:p>
                  </a:txBody>
                  <a:tcPr anchor="ctr"/>
                </a:tc>
              </a:tr>
              <a:tr h="427731">
                <a:tc>
                  <a:txBody>
                    <a:bodyPr/>
                    <a:lstStyle/>
                    <a:p>
                      <a:r>
                        <a:rPr lang="fr-FR" sz="1600" dirty="0" smtClean="0"/>
                        <a:t>Axe 5_Aidants</a:t>
                      </a:r>
                      <a:endParaRPr lang="fr-FR" sz="1600" dirty="0"/>
                    </a:p>
                  </a:txBody>
                  <a:tcPr/>
                </a:tc>
                <a:tc>
                  <a:txBody>
                    <a:bodyPr/>
                    <a:lstStyle/>
                    <a:p>
                      <a:pPr algn="ctr"/>
                      <a:r>
                        <a:rPr lang="fr-FR" sz="1400" dirty="0" smtClean="0">
                          <a:solidFill>
                            <a:schemeClr val="accent4"/>
                          </a:solidFill>
                        </a:rPr>
                        <a:t>32 250€</a:t>
                      </a:r>
                      <a:endParaRPr lang="fr-FR" sz="1400" dirty="0">
                        <a:solidFill>
                          <a:schemeClr val="accent4"/>
                        </a:solidFill>
                      </a:endParaRPr>
                    </a:p>
                  </a:txBody>
                  <a:tcPr anchor="ctr"/>
                </a:tc>
                <a:tc>
                  <a:txBody>
                    <a:bodyPr/>
                    <a:lstStyle/>
                    <a:p>
                      <a:pPr algn="ctr"/>
                      <a:r>
                        <a:rPr lang="fr-FR" sz="1400" dirty="0" smtClean="0"/>
                        <a:t>18</a:t>
                      </a:r>
                      <a:r>
                        <a:rPr lang="fr-FR" sz="1400" baseline="0" dirty="0" smtClean="0"/>
                        <a:t> 553€</a:t>
                      </a:r>
                      <a:endParaRPr lang="fr-FR" sz="1400" dirty="0" smtClean="0"/>
                    </a:p>
                  </a:txBody>
                  <a:tcPr anchor="ctr"/>
                </a:tc>
                <a:tc>
                  <a:txBody>
                    <a:bodyPr/>
                    <a:lstStyle/>
                    <a:p>
                      <a:pPr algn="ctr"/>
                      <a:r>
                        <a:rPr lang="fr-FR" sz="1400" dirty="0" smtClean="0">
                          <a:solidFill>
                            <a:schemeClr val="accent4"/>
                          </a:solidFill>
                        </a:rPr>
                        <a:t>51 983€</a:t>
                      </a:r>
                      <a:endParaRPr lang="fr-FR" sz="1400" dirty="0">
                        <a:solidFill>
                          <a:schemeClr val="accent4"/>
                        </a:solidFill>
                      </a:endParaRPr>
                    </a:p>
                  </a:txBody>
                  <a:tcPr anchor="ctr"/>
                </a:tc>
                <a:tc>
                  <a:txBody>
                    <a:bodyPr/>
                    <a:lstStyle/>
                    <a:p>
                      <a:pPr algn="ctr"/>
                      <a:r>
                        <a:rPr lang="fr-FR" sz="1400" dirty="0" smtClean="0"/>
                        <a:t>223 053€</a:t>
                      </a:r>
                      <a:endParaRPr lang="fr-FR" sz="1400" dirty="0"/>
                    </a:p>
                  </a:txBody>
                  <a:tcPr anchor="ctr"/>
                </a:tc>
                <a:tc>
                  <a:txBody>
                    <a:bodyPr/>
                    <a:lstStyle/>
                    <a:p>
                      <a:pPr algn="ctr"/>
                      <a:r>
                        <a:rPr lang="fr-FR" sz="1400" dirty="0" smtClean="0">
                          <a:solidFill>
                            <a:schemeClr val="accent4"/>
                          </a:solidFill>
                        </a:rPr>
                        <a:t>150</a:t>
                      </a:r>
                      <a:r>
                        <a:rPr lang="fr-FR" sz="1400" baseline="0" dirty="0" smtClean="0">
                          <a:solidFill>
                            <a:schemeClr val="accent4"/>
                          </a:solidFill>
                        </a:rPr>
                        <a:t> 000€</a:t>
                      </a:r>
                      <a:endParaRPr lang="fr-FR" sz="1400" dirty="0">
                        <a:solidFill>
                          <a:schemeClr val="accent4"/>
                        </a:solidFill>
                      </a:endParaRPr>
                    </a:p>
                  </a:txBody>
                  <a:tcPr anchor="ctr"/>
                </a:tc>
              </a:tr>
              <a:tr h="427731">
                <a:tc>
                  <a:txBody>
                    <a:bodyPr/>
                    <a:lstStyle/>
                    <a:p>
                      <a:r>
                        <a:rPr lang="fr-FR" sz="1600" dirty="0" smtClean="0"/>
                        <a:t>Axe 6_Actions Co</a:t>
                      </a:r>
                      <a:endParaRPr lang="fr-FR" sz="1600" dirty="0"/>
                    </a:p>
                  </a:txBody>
                  <a:tcPr/>
                </a:tc>
                <a:tc>
                  <a:txBody>
                    <a:bodyPr/>
                    <a:lstStyle/>
                    <a:p>
                      <a:pPr algn="ctr"/>
                      <a:r>
                        <a:rPr lang="fr-FR" sz="1400" dirty="0" smtClean="0">
                          <a:solidFill>
                            <a:schemeClr val="accent4"/>
                          </a:solidFill>
                        </a:rPr>
                        <a:t>636 485€</a:t>
                      </a:r>
                      <a:endParaRPr lang="fr-FR" sz="1400" dirty="0">
                        <a:solidFill>
                          <a:schemeClr val="accent4"/>
                        </a:solidFill>
                      </a:endParaRPr>
                    </a:p>
                  </a:txBody>
                  <a:tcPr anchor="ctr"/>
                </a:tc>
                <a:tc>
                  <a:txBody>
                    <a:bodyPr/>
                    <a:lstStyle/>
                    <a:p>
                      <a:pPr algn="ctr"/>
                      <a:r>
                        <a:rPr lang="fr-FR" sz="1400" dirty="0" smtClean="0"/>
                        <a:t>521 276€</a:t>
                      </a:r>
                      <a:endParaRPr lang="fr-FR" sz="1400" dirty="0"/>
                    </a:p>
                  </a:txBody>
                  <a:tcPr anchor="ctr"/>
                </a:tc>
                <a:tc>
                  <a:txBody>
                    <a:bodyPr/>
                    <a:lstStyle/>
                    <a:p>
                      <a:pPr algn="ctr"/>
                      <a:r>
                        <a:rPr lang="fr-FR" sz="1400" dirty="0" smtClean="0">
                          <a:solidFill>
                            <a:schemeClr val="accent4"/>
                          </a:solidFill>
                        </a:rPr>
                        <a:t>614 227€</a:t>
                      </a:r>
                      <a:endParaRPr lang="fr-FR" sz="1400" dirty="0">
                        <a:solidFill>
                          <a:schemeClr val="accent4"/>
                        </a:solidFill>
                      </a:endParaRPr>
                    </a:p>
                  </a:txBody>
                  <a:tcPr anchor="ctr"/>
                </a:tc>
                <a:tc>
                  <a:txBody>
                    <a:bodyPr/>
                    <a:lstStyle/>
                    <a:p>
                      <a:pPr algn="ctr"/>
                      <a:r>
                        <a:rPr lang="fr-FR" sz="1400" dirty="0" smtClean="0"/>
                        <a:t>467 279€</a:t>
                      </a:r>
                      <a:endParaRPr lang="fr-FR" sz="1400" dirty="0"/>
                    </a:p>
                  </a:txBody>
                  <a:tcPr anchor="ctr"/>
                </a:tc>
                <a:tc>
                  <a:txBody>
                    <a:bodyPr/>
                    <a:lstStyle/>
                    <a:p>
                      <a:pPr algn="ctr"/>
                      <a:r>
                        <a:rPr lang="fr-FR" sz="1400" dirty="0" smtClean="0">
                          <a:solidFill>
                            <a:schemeClr val="accent4"/>
                          </a:solidFill>
                        </a:rPr>
                        <a:t>1 230 000€</a:t>
                      </a:r>
                      <a:endParaRPr lang="fr-FR" sz="1400" dirty="0">
                        <a:solidFill>
                          <a:schemeClr val="accent4"/>
                        </a:solidFill>
                      </a:endParaRPr>
                    </a:p>
                  </a:txBody>
                  <a:tcPr anchor="ctr"/>
                </a:tc>
              </a:tr>
            </a:tbl>
          </a:graphicData>
        </a:graphic>
      </p:graphicFrame>
    </p:spTree>
    <p:extLst>
      <p:ext uri="{BB962C8B-B14F-4D97-AF65-F5344CB8AC3E}">
        <p14:creationId xmlns:p14="http://schemas.microsoft.com/office/powerpoint/2010/main" val="338103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1"/>
          <p:cNvSpPr>
            <a:spLocks noGrp="1"/>
          </p:cNvSpPr>
          <p:nvPr>
            <p:ph type="title"/>
          </p:nvPr>
        </p:nvSpPr>
        <p:spPr>
          <a:xfrm>
            <a:off x="477789" y="476672"/>
            <a:ext cx="11711036" cy="1066800"/>
          </a:xfrm>
        </p:spPr>
        <p:txBody>
          <a:bodyPr anchor="t">
            <a:noAutofit/>
          </a:bodyPr>
          <a:lstStyle/>
          <a:p>
            <a:pPr algn="ctr"/>
            <a:r>
              <a:rPr lang="fr-FR" dirty="0" smtClean="0"/>
              <a:t>Recommandations relatives à la répartition </a:t>
            </a:r>
            <a:br>
              <a:rPr lang="fr-FR" dirty="0" smtClean="0"/>
            </a:br>
            <a:r>
              <a:rPr lang="fr-FR" dirty="0" smtClean="0"/>
              <a:t>des financements selon les axes de la loi ASV</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11</a:t>
            </a:fld>
            <a:endParaRPr lang="fr-FR"/>
          </a:p>
        </p:txBody>
      </p:sp>
      <p:sp>
        <p:nvSpPr>
          <p:cNvPr id="8" name="ZoneTexte 7"/>
          <p:cNvSpPr txBox="1"/>
          <p:nvPr/>
        </p:nvSpPr>
        <p:spPr>
          <a:xfrm>
            <a:off x="621804" y="1700808"/>
            <a:ext cx="10657184" cy="3647152"/>
          </a:xfrm>
          <a:prstGeom prst="rect">
            <a:avLst/>
          </a:prstGeom>
          <a:noFill/>
        </p:spPr>
        <p:txBody>
          <a:bodyPr wrap="square" rtlCol="0">
            <a:spAutoFit/>
          </a:bodyPr>
          <a:lstStyle/>
          <a:p>
            <a:pPr lvl="1">
              <a:lnSpc>
                <a:spcPct val="150000"/>
              </a:lnSpc>
            </a:pPr>
            <a:endParaRPr lang="fr-FR" sz="1400" dirty="0" smtClean="0">
              <a:latin typeface="Arial" pitchFamily="34" charset="0"/>
              <a:cs typeface="Arial" pitchFamily="34" charset="0"/>
              <a:sym typeface="Wingdings" pitchFamily="2" charset="2"/>
            </a:endParaRPr>
          </a:p>
          <a:p>
            <a:pPr marL="742950" lvl="1" indent="-285750">
              <a:lnSpc>
                <a:spcPct val="150000"/>
              </a:lnSpc>
              <a:buFont typeface="Wingdings"/>
              <a:buChar char="è"/>
            </a:pPr>
            <a:r>
              <a:rPr lang="fr-FR" sz="1400" dirty="0" smtClean="0">
                <a:latin typeface="Arial" pitchFamily="34" charset="0"/>
                <a:cs typeface="Arial" pitchFamily="34" charset="0"/>
                <a:sym typeface="Wingdings" pitchFamily="2" charset="2"/>
              </a:rPr>
              <a:t>Faciliter l’échange entre membres de la CFPPA 35 sur le type de prestations financées pour les axes 1, 5 et 6 via leurs fonds propres, afin d’éviter les doublons et positionner les crédits CNSA en complémentarité</a:t>
            </a:r>
          </a:p>
          <a:p>
            <a:pPr marL="742950" lvl="1" indent="-285750">
              <a:lnSpc>
                <a:spcPct val="150000"/>
              </a:lnSpc>
              <a:buFont typeface="Wingdings"/>
              <a:buChar char="è"/>
            </a:pPr>
            <a:endParaRPr lang="fr-FR" sz="1400" dirty="0" smtClean="0">
              <a:latin typeface="Arial" pitchFamily="34" charset="0"/>
              <a:cs typeface="Arial" pitchFamily="34" charset="0"/>
              <a:sym typeface="Wingdings" pitchFamily="2" charset="2"/>
            </a:endParaRPr>
          </a:p>
          <a:p>
            <a:pPr marL="742950" lvl="1" indent="-285750">
              <a:lnSpc>
                <a:spcPct val="150000"/>
              </a:lnSpc>
              <a:buFont typeface="Wingdings"/>
              <a:buChar char="è"/>
            </a:pPr>
            <a:r>
              <a:rPr lang="fr-FR" sz="1400" dirty="0" smtClean="0">
                <a:latin typeface="Arial" pitchFamily="34" charset="0"/>
                <a:cs typeface="Arial" pitchFamily="34" charset="0"/>
                <a:sym typeface="Wingdings" pitchFamily="2" charset="2"/>
              </a:rPr>
              <a:t>Développer  les actions individuelles de prévention par des SPASAD, qui touchent un public plus fragile que les actions collectives</a:t>
            </a:r>
          </a:p>
          <a:p>
            <a:pPr marL="1200150" lvl="2" indent="-285750">
              <a:lnSpc>
                <a:spcPct val="150000"/>
              </a:lnSpc>
              <a:buFontTx/>
              <a:buChar char="-"/>
            </a:pPr>
            <a:r>
              <a:rPr lang="fr-FR" sz="1400" dirty="0" smtClean="0">
                <a:latin typeface="Arial" pitchFamily="34" charset="0"/>
                <a:cs typeface="Arial" pitchFamily="34" charset="0"/>
                <a:sym typeface="Wingdings" pitchFamily="2" charset="2"/>
              </a:rPr>
              <a:t>en favorisant  l’échange de bonnes pratiques entre SPASAD qui mettent en place des actions individuelles de prévention</a:t>
            </a:r>
          </a:p>
          <a:p>
            <a:pPr marL="1200150" lvl="2" indent="-285750">
              <a:lnSpc>
                <a:spcPct val="150000"/>
              </a:lnSpc>
              <a:buFontTx/>
              <a:buChar char="-"/>
            </a:pPr>
            <a:r>
              <a:rPr lang="fr-FR" sz="1400" dirty="0" smtClean="0">
                <a:latin typeface="Arial" pitchFamily="34" charset="0"/>
                <a:cs typeface="Arial" pitchFamily="34" charset="0"/>
                <a:sym typeface="Wingdings" pitchFamily="2" charset="2"/>
              </a:rPr>
              <a:t>en finançant la formation de professionnels de ces structures (via fonds propres membres CFPPA 35 ou autre: ex région)</a:t>
            </a:r>
          </a:p>
          <a:p>
            <a:pPr marL="1200150" lvl="2" indent="-285750">
              <a:lnSpc>
                <a:spcPct val="150000"/>
              </a:lnSpc>
              <a:buFontTx/>
              <a:buChar char="-"/>
            </a:pPr>
            <a:r>
              <a:rPr lang="fr-FR" sz="1400" dirty="0" smtClean="0">
                <a:latin typeface="Arial" pitchFamily="34" charset="0"/>
                <a:cs typeface="Arial" pitchFamily="34" charset="0"/>
                <a:sym typeface="Wingdings" pitchFamily="2" charset="2"/>
              </a:rPr>
              <a:t>en expérimentant l’accompagnement des professionnels sur un territoire</a:t>
            </a:r>
          </a:p>
        </p:txBody>
      </p:sp>
    </p:spTree>
    <p:extLst>
      <p:ext uri="{BB962C8B-B14F-4D97-AF65-F5344CB8AC3E}">
        <p14:creationId xmlns:p14="http://schemas.microsoft.com/office/powerpoint/2010/main" val="10644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40" y="404664"/>
            <a:ext cx="11593288" cy="1066800"/>
          </a:xfrm>
        </p:spPr>
        <p:txBody>
          <a:bodyPr anchor="t"/>
          <a:lstStyle/>
          <a:p>
            <a:pPr algn="ctr"/>
            <a:r>
              <a:rPr lang="fr-FR" dirty="0" smtClean="0"/>
              <a:t>Répartition des actions financées selon les priorités </a:t>
            </a:r>
            <a:br>
              <a:rPr lang="fr-FR" dirty="0" smtClean="0"/>
            </a:br>
            <a:r>
              <a:rPr lang="fr-FR" dirty="0" smtClean="0"/>
              <a:t>du programme coordonné</a:t>
            </a:r>
            <a:endParaRPr lang="fr-FR" dirty="0"/>
          </a:p>
        </p:txBody>
      </p:sp>
      <p:sp>
        <p:nvSpPr>
          <p:cNvPr id="4" name="Espace réservé du numéro de diapositive 3"/>
          <p:cNvSpPr>
            <a:spLocks noGrp="1"/>
          </p:cNvSpPr>
          <p:nvPr>
            <p:ph type="sldNum" sz="quarter" idx="12"/>
          </p:nvPr>
        </p:nvSpPr>
        <p:spPr/>
        <p:txBody>
          <a:bodyPr/>
          <a:lstStyle/>
          <a:p>
            <a:fld id="{DF28FB93-0A08-4E7D-8E63-9EFA29F1E093}" type="slidenum">
              <a:rPr lang="fr-FR" sz="1400" smtClean="0"/>
              <a:pPr/>
              <a:t>12</a:t>
            </a:fld>
            <a:endParaRPr lang="fr-FR" sz="1400"/>
          </a:p>
        </p:txBody>
      </p:sp>
      <p:sp>
        <p:nvSpPr>
          <p:cNvPr id="7" name="ZoneTexte 6"/>
          <p:cNvSpPr txBox="1"/>
          <p:nvPr/>
        </p:nvSpPr>
        <p:spPr>
          <a:xfrm>
            <a:off x="1341884" y="4912510"/>
            <a:ext cx="6840760" cy="244682"/>
          </a:xfrm>
          <a:prstGeom prst="rect">
            <a:avLst/>
          </a:prstGeom>
          <a:noFill/>
        </p:spPr>
        <p:txBody>
          <a:bodyPr wrap="square" rtlCol="0">
            <a:spAutoFit/>
          </a:bodyPr>
          <a:lstStyle/>
          <a:p>
            <a:pPr>
              <a:lnSpc>
                <a:spcPct val="90000"/>
              </a:lnSpc>
            </a:pPr>
            <a:r>
              <a:rPr lang="fr-FR" sz="1100" i="1" dirty="0" smtClean="0"/>
              <a:t>La priorité 1 couvre les actions sur </a:t>
            </a:r>
            <a:r>
              <a:rPr lang="fr-FR" sz="1100" i="1" dirty="0"/>
              <a:t>n</a:t>
            </a:r>
            <a:r>
              <a:rPr lang="fr-FR" sz="1100" i="1" dirty="0" smtClean="0"/>
              <a:t>utrition, mémoire, sommeil, AP, préparation à la retraite</a:t>
            </a:r>
            <a:endParaRPr lang="fr-FR" sz="1100" i="1" dirty="0"/>
          </a:p>
        </p:txBody>
      </p:sp>
      <p:pic>
        <p:nvPicPr>
          <p:cNvPr id="9" name="Picture 6" descr="Inserted picture RelID:1"/>
          <p:cNvPicPr>
            <a:picLocks noChangeAspect="1"/>
          </p:cNvPicPr>
          <p:nvPr/>
        </p:nvPicPr>
        <p:blipFill>
          <a:blip r:embed="rId2"/>
          <a:stretch>
            <a:fillRect/>
          </a:stretch>
        </p:blipFill>
        <p:spPr>
          <a:xfrm>
            <a:off x="909836" y="1393439"/>
            <a:ext cx="9215630" cy="4447829"/>
          </a:xfrm>
          <a:prstGeom prst="rect">
            <a:avLst/>
          </a:prstGeom>
        </p:spPr>
      </p:pic>
      <p:sp>
        <p:nvSpPr>
          <p:cNvPr id="3" name="Rectangle 2"/>
          <p:cNvSpPr/>
          <p:nvPr/>
        </p:nvSpPr>
        <p:spPr>
          <a:xfrm>
            <a:off x="4546240" y="3617353"/>
            <a:ext cx="2520280" cy="19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800" dirty="0" smtClean="0">
                <a:solidFill>
                  <a:schemeClr val="accent6"/>
                </a:solidFill>
                <a:latin typeface="Arial" pitchFamily="34" charset="0"/>
                <a:cs typeface="Arial" pitchFamily="34" charset="0"/>
              </a:rPr>
              <a:t>Préparation à la retraite + individuelle SPASAD</a:t>
            </a:r>
            <a:endParaRPr lang="fr-FR" sz="800" dirty="0">
              <a:solidFill>
                <a:schemeClr val="accent6"/>
              </a:solidFill>
              <a:latin typeface="Arial" pitchFamily="34" charset="0"/>
              <a:cs typeface="Arial" pitchFamily="34" charset="0"/>
            </a:endParaRPr>
          </a:p>
        </p:txBody>
      </p:sp>
      <p:sp>
        <p:nvSpPr>
          <p:cNvPr id="6" name="ZoneTexte 5"/>
          <p:cNvSpPr txBox="1"/>
          <p:nvPr/>
        </p:nvSpPr>
        <p:spPr>
          <a:xfrm>
            <a:off x="10031064" y="1393439"/>
            <a:ext cx="1895996" cy="286232"/>
          </a:xfrm>
          <a:prstGeom prst="rect">
            <a:avLst/>
          </a:prstGeom>
          <a:noFill/>
        </p:spPr>
        <p:txBody>
          <a:bodyPr wrap="square" rtlCol="0">
            <a:spAutoFit/>
          </a:bodyPr>
          <a:lstStyle/>
          <a:p>
            <a:pPr>
              <a:lnSpc>
                <a:spcPct val="90000"/>
              </a:lnSpc>
            </a:pPr>
            <a:r>
              <a:rPr lang="fr-FR" sz="1400" i="1" dirty="0" smtClean="0"/>
              <a:t>Vs </a:t>
            </a:r>
            <a:r>
              <a:rPr lang="fr-FR" sz="1400" i="1" dirty="0" err="1" smtClean="0"/>
              <a:t>Stats</a:t>
            </a:r>
            <a:r>
              <a:rPr lang="fr-FR" sz="1400" i="1" dirty="0" smtClean="0"/>
              <a:t> 2016</a:t>
            </a:r>
            <a:endParaRPr lang="fr-FR" sz="1400" i="1" dirty="0"/>
          </a:p>
        </p:txBody>
      </p:sp>
      <p:sp>
        <p:nvSpPr>
          <p:cNvPr id="13" name="ZoneTexte 12"/>
          <p:cNvSpPr txBox="1"/>
          <p:nvPr/>
        </p:nvSpPr>
        <p:spPr>
          <a:xfrm>
            <a:off x="10198868" y="1822192"/>
            <a:ext cx="1152128" cy="244682"/>
          </a:xfrm>
          <a:prstGeom prst="rect">
            <a:avLst/>
          </a:prstGeom>
          <a:noFill/>
        </p:spPr>
        <p:txBody>
          <a:bodyPr wrap="square" rtlCol="0">
            <a:spAutoFit/>
          </a:bodyPr>
          <a:lstStyle/>
          <a:p>
            <a:pPr>
              <a:lnSpc>
                <a:spcPct val="90000"/>
              </a:lnSpc>
            </a:pPr>
            <a:r>
              <a:rPr lang="fr-FR" sz="1100" dirty="0" smtClean="0">
                <a:solidFill>
                  <a:schemeClr val="accent2"/>
                </a:solidFill>
              </a:rPr>
              <a:t>22%</a:t>
            </a:r>
            <a:endParaRPr lang="fr-FR" sz="1100" dirty="0">
              <a:solidFill>
                <a:schemeClr val="accent2"/>
              </a:solidFill>
            </a:endParaRPr>
          </a:p>
        </p:txBody>
      </p:sp>
      <p:sp>
        <p:nvSpPr>
          <p:cNvPr id="14" name="ZoneTexte 13"/>
          <p:cNvSpPr txBox="1"/>
          <p:nvPr/>
        </p:nvSpPr>
        <p:spPr>
          <a:xfrm>
            <a:off x="10198868" y="2053963"/>
            <a:ext cx="1152128" cy="244682"/>
          </a:xfrm>
          <a:prstGeom prst="rect">
            <a:avLst/>
          </a:prstGeom>
          <a:noFill/>
        </p:spPr>
        <p:txBody>
          <a:bodyPr wrap="square" rtlCol="0">
            <a:spAutoFit/>
          </a:bodyPr>
          <a:lstStyle/>
          <a:p>
            <a:pPr>
              <a:lnSpc>
                <a:spcPct val="90000"/>
              </a:lnSpc>
            </a:pPr>
            <a:r>
              <a:rPr lang="fr-FR" sz="1100" dirty="0" smtClean="0"/>
              <a:t>24%</a:t>
            </a:r>
            <a:endParaRPr lang="fr-FR" sz="1100" dirty="0"/>
          </a:p>
        </p:txBody>
      </p:sp>
      <p:sp>
        <p:nvSpPr>
          <p:cNvPr id="15" name="ZoneTexte 14"/>
          <p:cNvSpPr txBox="1"/>
          <p:nvPr/>
        </p:nvSpPr>
        <p:spPr>
          <a:xfrm>
            <a:off x="10198868" y="2285734"/>
            <a:ext cx="1008112" cy="244682"/>
          </a:xfrm>
          <a:prstGeom prst="rect">
            <a:avLst/>
          </a:prstGeom>
          <a:noFill/>
        </p:spPr>
        <p:txBody>
          <a:bodyPr wrap="square" rtlCol="0">
            <a:spAutoFit/>
          </a:bodyPr>
          <a:lstStyle/>
          <a:p>
            <a:pPr>
              <a:lnSpc>
                <a:spcPct val="90000"/>
              </a:lnSpc>
            </a:pPr>
            <a:r>
              <a:rPr lang="fr-FR" sz="1100" dirty="0" smtClean="0">
                <a:solidFill>
                  <a:schemeClr val="accent2"/>
                </a:solidFill>
              </a:rPr>
              <a:t>0,6%</a:t>
            </a:r>
            <a:endParaRPr lang="fr-FR" sz="1100" dirty="0">
              <a:solidFill>
                <a:schemeClr val="accent2"/>
              </a:solidFill>
            </a:endParaRPr>
          </a:p>
        </p:txBody>
      </p:sp>
      <p:sp>
        <p:nvSpPr>
          <p:cNvPr id="16" name="ZoneTexte 15"/>
          <p:cNvSpPr txBox="1"/>
          <p:nvPr/>
        </p:nvSpPr>
        <p:spPr>
          <a:xfrm>
            <a:off x="10198868" y="2517505"/>
            <a:ext cx="1152128" cy="244682"/>
          </a:xfrm>
          <a:prstGeom prst="rect">
            <a:avLst/>
          </a:prstGeom>
          <a:noFill/>
        </p:spPr>
        <p:txBody>
          <a:bodyPr wrap="square" rtlCol="0">
            <a:spAutoFit/>
          </a:bodyPr>
          <a:lstStyle/>
          <a:p>
            <a:pPr>
              <a:lnSpc>
                <a:spcPct val="90000"/>
              </a:lnSpc>
            </a:pPr>
            <a:r>
              <a:rPr lang="fr-FR" sz="1100" dirty="0" smtClean="0"/>
              <a:t>7%</a:t>
            </a:r>
            <a:endParaRPr lang="fr-FR" sz="1100" dirty="0"/>
          </a:p>
        </p:txBody>
      </p:sp>
      <p:sp>
        <p:nvSpPr>
          <p:cNvPr id="17" name="ZoneTexte 16"/>
          <p:cNvSpPr txBox="1"/>
          <p:nvPr/>
        </p:nvSpPr>
        <p:spPr>
          <a:xfrm>
            <a:off x="10198868" y="2749276"/>
            <a:ext cx="1152128" cy="244682"/>
          </a:xfrm>
          <a:prstGeom prst="rect">
            <a:avLst/>
          </a:prstGeom>
          <a:noFill/>
        </p:spPr>
        <p:txBody>
          <a:bodyPr wrap="square" rtlCol="0">
            <a:spAutoFit/>
          </a:bodyPr>
          <a:lstStyle/>
          <a:p>
            <a:pPr>
              <a:lnSpc>
                <a:spcPct val="90000"/>
              </a:lnSpc>
            </a:pPr>
            <a:r>
              <a:rPr lang="fr-FR" sz="1100" dirty="0" smtClean="0">
                <a:solidFill>
                  <a:schemeClr val="accent2"/>
                </a:solidFill>
              </a:rPr>
              <a:t>1,7%</a:t>
            </a:r>
            <a:endParaRPr lang="fr-FR" sz="1100" dirty="0">
              <a:solidFill>
                <a:schemeClr val="accent2"/>
              </a:solidFill>
            </a:endParaRPr>
          </a:p>
        </p:txBody>
      </p:sp>
      <p:sp>
        <p:nvSpPr>
          <p:cNvPr id="19" name="ZoneTexte 18"/>
          <p:cNvSpPr txBox="1"/>
          <p:nvPr/>
        </p:nvSpPr>
        <p:spPr>
          <a:xfrm>
            <a:off x="10198868" y="2981047"/>
            <a:ext cx="1152128" cy="244682"/>
          </a:xfrm>
          <a:prstGeom prst="rect">
            <a:avLst/>
          </a:prstGeom>
          <a:noFill/>
        </p:spPr>
        <p:txBody>
          <a:bodyPr wrap="square" rtlCol="0">
            <a:spAutoFit/>
          </a:bodyPr>
          <a:lstStyle/>
          <a:p>
            <a:pPr>
              <a:lnSpc>
                <a:spcPct val="90000"/>
              </a:lnSpc>
            </a:pPr>
            <a:r>
              <a:rPr lang="fr-FR" sz="1100" dirty="0" smtClean="0">
                <a:solidFill>
                  <a:schemeClr val="accent2"/>
                </a:solidFill>
              </a:rPr>
              <a:t>2,9%</a:t>
            </a:r>
            <a:endParaRPr lang="fr-FR" sz="1100" dirty="0">
              <a:solidFill>
                <a:schemeClr val="accent2"/>
              </a:solidFill>
            </a:endParaRPr>
          </a:p>
        </p:txBody>
      </p:sp>
      <p:sp>
        <p:nvSpPr>
          <p:cNvPr id="21" name="ZoneTexte 20"/>
          <p:cNvSpPr txBox="1"/>
          <p:nvPr/>
        </p:nvSpPr>
        <p:spPr>
          <a:xfrm>
            <a:off x="10198868" y="3212818"/>
            <a:ext cx="1152128" cy="244682"/>
          </a:xfrm>
          <a:prstGeom prst="rect">
            <a:avLst/>
          </a:prstGeom>
          <a:noFill/>
        </p:spPr>
        <p:txBody>
          <a:bodyPr wrap="square" rtlCol="0">
            <a:spAutoFit/>
          </a:bodyPr>
          <a:lstStyle/>
          <a:p>
            <a:pPr>
              <a:lnSpc>
                <a:spcPct val="90000"/>
              </a:lnSpc>
            </a:pPr>
            <a:r>
              <a:rPr lang="fr-FR" sz="1100" dirty="0" smtClean="0"/>
              <a:t>5,26%</a:t>
            </a:r>
            <a:endParaRPr lang="fr-FR" sz="1100" dirty="0"/>
          </a:p>
        </p:txBody>
      </p:sp>
      <p:sp>
        <p:nvSpPr>
          <p:cNvPr id="22" name="ZoneTexte 21"/>
          <p:cNvSpPr txBox="1"/>
          <p:nvPr/>
        </p:nvSpPr>
        <p:spPr>
          <a:xfrm>
            <a:off x="10198868" y="3444592"/>
            <a:ext cx="1152128" cy="244682"/>
          </a:xfrm>
          <a:prstGeom prst="rect">
            <a:avLst/>
          </a:prstGeom>
          <a:noFill/>
        </p:spPr>
        <p:txBody>
          <a:bodyPr wrap="square" rtlCol="0">
            <a:spAutoFit/>
          </a:bodyPr>
          <a:lstStyle/>
          <a:p>
            <a:pPr>
              <a:lnSpc>
                <a:spcPct val="90000"/>
              </a:lnSpc>
            </a:pPr>
            <a:r>
              <a:rPr lang="fr-FR" sz="1100" dirty="0" smtClean="0">
                <a:solidFill>
                  <a:schemeClr val="accent2"/>
                </a:solidFill>
              </a:rPr>
              <a:t>1,2%</a:t>
            </a:r>
            <a:endParaRPr lang="fr-FR" sz="1100" dirty="0">
              <a:solidFill>
                <a:schemeClr val="accent2"/>
              </a:solidFill>
            </a:endParaRPr>
          </a:p>
        </p:txBody>
      </p:sp>
      <p:sp>
        <p:nvSpPr>
          <p:cNvPr id="24" name="ZoneTexte 23"/>
          <p:cNvSpPr txBox="1"/>
          <p:nvPr/>
        </p:nvSpPr>
        <p:spPr>
          <a:xfrm>
            <a:off x="10203408" y="3868698"/>
            <a:ext cx="1152128" cy="244682"/>
          </a:xfrm>
          <a:prstGeom prst="rect">
            <a:avLst/>
          </a:prstGeom>
          <a:noFill/>
        </p:spPr>
        <p:txBody>
          <a:bodyPr wrap="square" rtlCol="0">
            <a:spAutoFit/>
          </a:bodyPr>
          <a:lstStyle/>
          <a:p>
            <a:pPr>
              <a:lnSpc>
                <a:spcPct val="90000"/>
              </a:lnSpc>
            </a:pPr>
            <a:r>
              <a:rPr lang="fr-FR" sz="1100" dirty="0" smtClean="0"/>
              <a:t>4%</a:t>
            </a:r>
            <a:endParaRPr lang="fr-FR" sz="1100" dirty="0"/>
          </a:p>
        </p:txBody>
      </p:sp>
      <p:sp>
        <p:nvSpPr>
          <p:cNvPr id="25" name="ZoneTexte 24"/>
          <p:cNvSpPr txBox="1"/>
          <p:nvPr/>
        </p:nvSpPr>
        <p:spPr>
          <a:xfrm>
            <a:off x="10203408" y="4114675"/>
            <a:ext cx="1152128" cy="244682"/>
          </a:xfrm>
          <a:prstGeom prst="rect">
            <a:avLst/>
          </a:prstGeom>
          <a:noFill/>
        </p:spPr>
        <p:txBody>
          <a:bodyPr wrap="square" rtlCol="0">
            <a:spAutoFit/>
          </a:bodyPr>
          <a:lstStyle/>
          <a:p>
            <a:pPr>
              <a:lnSpc>
                <a:spcPct val="90000"/>
              </a:lnSpc>
            </a:pPr>
            <a:r>
              <a:rPr lang="fr-FR" sz="1100" dirty="0" smtClean="0"/>
              <a:t>1,75%</a:t>
            </a:r>
            <a:endParaRPr lang="fr-FR" sz="1100" dirty="0"/>
          </a:p>
        </p:txBody>
      </p:sp>
      <p:sp>
        <p:nvSpPr>
          <p:cNvPr id="26" name="ZoneTexte 25"/>
          <p:cNvSpPr txBox="1"/>
          <p:nvPr/>
        </p:nvSpPr>
        <p:spPr>
          <a:xfrm>
            <a:off x="10203408" y="4360652"/>
            <a:ext cx="1152128" cy="244682"/>
          </a:xfrm>
          <a:prstGeom prst="rect">
            <a:avLst/>
          </a:prstGeom>
          <a:noFill/>
        </p:spPr>
        <p:txBody>
          <a:bodyPr wrap="square" rtlCol="0">
            <a:spAutoFit/>
          </a:bodyPr>
          <a:lstStyle/>
          <a:p>
            <a:pPr>
              <a:lnSpc>
                <a:spcPct val="90000"/>
              </a:lnSpc>
            </a:pPr>
            <a:r>
              <a:rPr lang="fr-FR" sz="1100" dirty="0" smtClean="0">
                <a:solidFill>
                  <a:schemeClr val="accent1"/>
                </a:solidFill>
              </a:rPr>
              <a:t>6,4%</a:t>
            </a:r>
            <a:endParaRPr lang="fr-FR" sz="1100" dirty="0">
              <a:solidFill>
                <a:schemeClr val="accent1"/>
              </a:solidFill>
            </a:endParaRPr>
          </a:p>
        </p:txBody>
      </p:sp>
      <p:sp>
        <p:nvSpPr>
          <p:cNvPr id="28" name="ZoneTexte 27"/>
          <p:cNvSpPr txBox="1"/>
          <p:nvPr/>
        </p:nvSpPr>
        <p:spPr>
          <a:xfrm>
            <a:off x="10203408" y="4581229"/>
            <a:ext cx="1152128" cy="244682"/>
          </a:xfrm>
          <a:prstGeom prst="rect">
            <a:avLst/>
          </a:prstGeom>
          <a:noFill/>
        </p:spPr>
        <p:txBody>
          <a:bodyPr wrap="square" rtlCol="0">
            <a:spAutoFit/>
          </a:bodyPr>
          <a:lstStyle/>
          <a:p>
            <a:pPr>
              <a:lnSpc>
                <a:spcPct val="90000"/>
              </a:lnSpc>
            </a:pPr>
            <a:r>
              <a:rPr lang="fr-FR" sz="1100" dirty="0" smtClean="0">
                <a:solidFill>
                  <a:schemeClr val="accent1"/>
                </a:solidFill>
              </a:rPr>
              <a:t>8,8%</a:t>
            </a:r>
            <a:endParaRPr lang="fr-FR" sz="1100" dirty="0">
              <a:solidFill>
                <a:schemeClr val="accent1"/>
              </a:solidFill>
            </a:endParaRPr>
          </a:p>
        </p:txBody>
      </p:sp>
      <p:sp>
        <p:nvSpPr>
          <p:cNvPr id="30" name="ZoneTexte 29"/>
          <p:cNvSpPr txBox="1"/>
          <p:nvPr/>
        </p:nvSpPr>
        <p:spPr>
          <a:xfrm>
            <a:off x="10203408" y="4789106"/>
            <a:ext cx="1152128" cy="244682"/>
          </a:xfrm>
          <a:prstGeom prst="rect">
            <a:avLst/>
          </a:prstGeom>
          <a:noFill/>
        </p:spPr>
        <p:txBody>
          <a:bodyPr wrap="square" rtlCol="0">
            <a:spAutoFit/>
          </a:bodyPr>
          <a:lstStyle/>
          <a:p>
            <a:pPr>
              <a:lnSpc>
                <a:spcPct val="90000"/>
              </a:lnSpc>
            </a:pPr>
            <a:r>
              <a:rPr lang="fr-FR" sz="1100" dirty="0" smtClean="0"/>
              <a:t>1,2%</a:t>
            </a:r>
            <a:endParaRPr lang="fr-FR" sz="1100" dirty="0"/>
          </a:p>
        </p:txBody>
      </p:sp>
      <p:sp>
        <p:nvSpPr>
          <p:cNvPr id="31" name="ZoneTexte 30"/>
          <p:cNvSpPr txBox="1"/>
          <p:nvPr/>
        </p:nvSpPr>
        <p:spPr>
          <a:xfrm>
            <a:off x="10203408" y="5022383"/>
            <a:ext cx="1152128" cy="244682"/>
          </a:xfrm>
          <a:prstGeom prst="rect">
            <a:avLst/>
          </a:prstGeom>
          <a:noFill/>
        </p:spPr>
        <p:txBody>
          <a:bodyPr wrap="square" rtlCol="0">
            <a:spAutoFit/>
          </a:bodyPr>
          <a:lstStyle/>
          <a:p>
            <a:pPr>
              <a:lnSpc>
                <a:spcPct val="90000"/>
              </a:lnSpc>
            </a:pPr>
            <a:r>
              <a:rPr lang="fr-FR" sz="1100" dirty="0" smtClean="0">
                <a:solidFill>
                  <a:schemeClr val="accent1"/>
                </a:solidFill>
              </a:rPr>
              <a:t>2,9%</a:t>
            </a:r>
            <a:endParaRPr lang="fr-FR" sz="1100" dirty="0">
              <a:solidFill>
                <a:schemeClr val="accent1"/>
              </a:solidFill>
            </a:endParaRPr>
          </a:p>
        </p:txBody>
      </p:sp>
      <p:sp>
        <p:nvSpPr>
          <p:cNvPr id="32" name="ZoneTexte 31"/>
          <p:cNvSpPr txBox="1"/>
          <p:nvPr/>
        </p:nvSpPr>
        <p:spPr>
          <a:xfrm>
            <a:off x="10203408" y="5255658"/>
            <a:ext cx="1152128" cy="244682"/>
          </a:xfrm>
          <a:prstGeom prst="rect">
            <a:avLst/>
          </a:prstGeom>
          <a:noFill/>
        </p:spPr>
        <p:txBody>
          <a:bodyPr wrap="square" rtlCol="0">
            <a:spAutoFit/>
          </a:bodyPr>
          <a:lstStyle/>
          <a:p>
            <a:pPr>
              <a:lnSpc>
                <a:spcPct val="90000"/>
              </a:lnSpc>
            </a:pPr>
            <a:r>
              <a:rPr lang="fr-FR" sz="1100" dirty="0" smtClean="0"/>
              <a:t>0,6%</a:t>
            </a:r>
            <a:endParaRPr lang="fr-FR" sz="1100" dirty="0"/>
          </a:p>
        </p:txBody>
      </p:sp>
      <p:sp>
        <p:nvSpPr>
          <p:cNvPr id="33" name="ZoneTexte 32"/>
          <p:cNvSpPr txBox="1"/>
          <p:nvPr/>
        </p:nvSpPr>
        <p:spPr>
          <a:xfrm>
            <a:off x="873832" y="5827836"/>
            <a:ext cx="6228692" cy="650947"/>
          </a:xfrm>
          <a:prstGeom prst="rect">
            <a:avLst/>
          </a:prstGeom>
          <a:noFill/>
        </p:spPr>
        <p:txBody>
          <a:bodyPr wrap="square" rtlCol="0">
            <a:spAutoFit/>
          </a:bodyPr>
          <a:lstStyle/>
          <a:p>
            <a:pPr>
              <a:lnSpc>
                <a:spcPct val="90000"/>
              </a:lnSpc>
            </a:pPr>
            <a:r>
              <a:rPr lang="fr-FR" sz="1100" i="1" dirty="0" smtClean="0">
                <a:solidFill>
                  <a:schemeClr val="accent1"/>
                </a:solidFill>
              </a:rPr>
              <a:t>Priorités davantage financées en 2016 vs 2017</a:t>
            </a:r>
          </a:p>
          <a:p>
            <a:pPr>
              <a:lnSpc>
                <a:spcPct val="150000"/>
              </a:lnSpc>
            </a:pPr>
            <a:r>
              <a:rPr lang="fr-FR" sz="1100" i="1" dirty="0" smtClean="0">
                <a:solidFill>
                  <a:schemeClr val="accent2"/>
                </a:solidFill>
              </a:rPr>
              <a:t>Priorités moins financées en 2016 vs 2017</a:t>
            </a:r>
          </a:p>
          <a:p>
            <a:pPr>
              <a:lnSpc>
                <a:spcPct val="90000"/>
              </a:lnSpc>
            </a:pPr>
            <a:endParaRPr lang="fr-FR" sz="1100" i="1" dirty="0"/>
          </a:p>
        </p:txBody>
      </p:sp>
      <p:sp>
        <p:nvSpPr>
          <p:cNvPr id="5" name="ZoneTexte 4"/>
          <p:cNvSpPr txBox="1"/>
          <p:nvPr/>
        </p:nvSpPr>
        <p:spPr>
          <a:xfrm>
            <a:off x="909836" y="5558994"/>
            <a:ext cx="5184576" cy="244682"/>
          </a:xfrm>
          <a:prstGeom prst="rect">
            <a:avLst/>
          </a:prstGeom>
          <a:noFill/>
        </p:spPr>
        <p:txBody>
          <a:bodyPr wrap="square" rtlCol="0">
            <a:spAutoFit/>
          </a:bodyPr>
          <a:lstStyle/>
          <a:p>
            <a:pPr>
              <a:lnSpc>
                <a:spcPct val="90000"/>
              </a:lnSpc>
            </a:pPr>
            <a:r>
              <a:rPr lang="fr-FR" sz="1100" i="1" dirty="0" smtClean="0"/>
              <a:t>La priorité 1 couvre les actions nutrition, mémoire, sommeil, AP </a:t>
            </a:r>
            <a:endParaRPr lang="fr-FR" sz="1100" i="1" dirty="0"/>
          </a:p>
        </p:txBody>
      </p:sp>
      <p:sp>
        <p:nvSpPr>
          <p:cNvPr id="27" name="ZoneTexte 26"/>
          <p:cNvSpPr txBox="1"/>
          <p:nvPr/>
        </p:nvSpPr>
        <p:spPr>
          <a:xfrm>
            <a:off x="7606580" y="1412776"/>
            <a:ext cx="1895996" cy="286232"/>
          </a:xfrm>
          <a:prstGeom prst="rect">
            <a:avLst/>
          </a:prstGeom>
          <a:noFill/>
        </p:spPr>
        <p:txBody>
          <a:bodyPr wrap="square" rtlCol="0">
            <a:spAutoFit/>
          </a:bodyPr>
          <a:lstStyle/>
          <a:p>
            <a:pPr algn="ctr">
              <a:lnSpc>
                <a:spcPct val="90000"/>
              </a:lnSpc>
            </a:pPr>
            <a:r>
              <a:rPr lang="fr-FR" sz="1400" i="1" dirty="0" smtClean="0"/>
              <a:t>2017</a:t>
            </a:r>
            <a:endParaRPr lang="fr-FR" sz="1400" i="1" dirty="0"/>
          </a:p>
        </p:txBody>
      </p:sp>
    </p:spTree>
    <p:extLst>
      <p:ext uri="{BB962C8B-B14F-4D97-AF65-F5344CB8AC3E}">
        <p14:creationId xmlns:p14="http://schemas.microsoft.com/office/powerpoint/2010/main" val="2679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269876" y="548680"/>
            <a:ext cx="10238394" cy="1066800"/>
          </a:xfrm>
        </p:spPr>
        <p:txBody>
          <a:bodyPr anchor="t"/>
          <a:lstStyle/>
          <a:p>
            <a:pPr algn="ctr"/>
            <a:r>
              <a:rPr lang="fr-FR" dirty="0" smtClean="0"/>
              <a:t>Priorisation des thématiques par les porteurs </a:t>
            </a:r>
            <a:br>
              <a:rPr lang="fr-FR" dirty="0" smtClean="0"/>
            </a:br>
            <a:r>
              <a:rPr lang="fr-FR" dirty="0" smtClean="0"/>
              <a:t>de projets - Retour des structures</a:t>
            </a:r>
            <a:endParaRPr lang="fr-FR" dirty="0"/>
          </a:p>
        </p:txBody>
      </p:sp>
      <p:sp>
        <p:nvSpPr>
          <p:cNvPr id="5" name="ZoneTexte 4"/>
          <p:cNvSpPr txBox="1"/>
          <p:nvPr/>
        </p:nvSpPr>
        <p:spPr>
          <a:xfrm>
            <a:off x="1053852" y="1898948"/>
            <a:ext cx="10297144" cy="3647152"/>
          </a:xfrm>
          <a:prstGeom prst="rect">
            <a:avLst/>
          </a:prstGeom>
          <a:noFill/>
        </p:spPr>
        <p:txBody>
          <a:bodyPr wrap="square" rtlCol="0">
            <a:spAutoFit/>
          </a:bodyPr>
          <a:lstStyle/>
          <a:p>
            <a:pPr marL="342900" indent="-342900">
              <a:lnSpc>
                <a:spcPct val="200000"/>
              </a:lnSpc>
              <a:buFont typeface="Arial" pitchFamily="34" charset="0"/>
              <a:buChar char="•"/>
            </a:pPr>
            <a:r>
              <a:rPr lang="fr-FR" sz="1400" dirty="0" smtClean="0">
                <a:latin typeface="Arial" pitchFamily="34" charset="0"/>
                <a:cs typeface="Arial" pitchFamily="34" charset="0"/>
              </a:rPr>
              <a:t>Appui sur programme coordonné conférence des financeurs et autres diagnostics de territoires</a:t>
            </a:r>
          </a:p>
          <a:p>
            <a:pPr marL="342900" indent="-342900">
              <a:lnSpc>
                <a:spcPct val="200000"/>
              </a:lnSpc>
              <a:buFont typeface="Arial" pitchFamily="34" charset="0"/>
              <a:buChar char="•"/>
            </a:pPr>
            <a:r>
              <a:rPr lang="fr-FR" sz="1400" dirty="0" smtClean="0">
                <a:latin typeface="Arial" pitchFamily="34" charset="0"/>
                <a:cs typeface="Arial" pitchFamily="34" charset="0"/>
              </a:rPr>
              <a:t>Recueil des besoins des usagers via Analyse des Besoins Sociaux, enquêtes, accueil des structures ….</a:t>
            </a:r>
          </a:p>
          <a:p>
            <a:pPr marL="342900" indent="-342900">
              <a:lnSpc>
                <a:spcPct val="200000"/>
              </a:lnSpc>
              <a:buFont typeface="Arial" pitchFamily="34" charset="0"/>
              <a:buChar char="•"/>
            </a:pPr>
            <a:r>
              <a:rPr lang="fr-FR" sz="1400" dirty="0" smtClean="0">
                <a:latin typeface="Arial" pitchFamily="34" charset="0"/>
                <a:cs typeface="Arial" pitchFamily="34" charset="0"/>
              </a:rPr>
              <a:t>Recueil des souhaits des communes</a:t>
            </a:r>
          </a:p>
          <a:p>
            <a:pPr marL="342900" indent="-342900">
              <a:lnSpc>
                <a:spcPct val="200000"/>
              </a:lnSpc>
              <a:buFont typeface="Arial" pitchFamily="34" charset="0"/>
              <a:buChar char="•"/>
            </a:pPr>
            <a:r>
              <a:rPr lang="fr-FR" sz="1400" dirty="0" smtClean="0">
                <a:latin typeface="Arial" pitchFamily="34" charset="0"/>
                <a:cs typeface="Arial" pitchFamily="34" charset="0"/>
              </a:rPr>
              <a:t>Cartographie des actions des dernières années pour diversifier les activités</a:t>
            </a:r>
          </a:p>
          <a:p>
            <a:pPr marL="342900" indent="-342900">
              <a:lnSpc>
                <a:spcPct val="200000"/>
              </a:lnSpc>
              <a:buFont typeface="Arial" pitchFamily="34" charset="0"/>
              <a:buChar char="•"/>
            </a:pPr>
            <a:r>
              <a:rPr lang="fr-FR" sz="1400" dirty="0" smtClean="0">
                <a:latin typeface="Arial" pitchFamily="34" charset="0"/>
                <a:cs typeface="Arial" pitchFamily="34" charset="0"/>
              </a:rPr>
              <a:t>Echanges entre professionnels pour complémentarité des actions, opportunité de partenariats</a:t>
            </a:r>
          </a:p>
          <a:p>
            <a:pPr marL="342900" indent="-342900">
              <a:lnSpc>
                <a:spcPct val="200000"/>
              </a:lnSpc>
              <a:buFont typeface="Arial" pitchFamily="34" charset="0"/>
              <a:buChar char="•"/>
            </a:pPr>
            <a:r>
              <a:rPr lang="fr-FR" sz="1400" dirty="0" smtClean="0">
                <a:latin typeface="Arial" pitchFamily="34" charset="0"/>
                <a:cs typeface="Arial" pitchFamily="34" charset="0"/>
              </a:rPr>
              <a:t>Partage de bonnes pratiques (ex entre départements)</a:t>
            </a:r>
          </a:p>
          <a:p>
            <a:pPr marL="342900" indent="-342900">
              <a:lnSpc>
                <a:spcPct val="150000"/>
              </a:lnSpc>
              <a:buFont typeface="Arial" pitchFamily="34" charset="0"/>
              <a:buChar char="•"/>
            </a:pPr>
            <a:endParaRPr lang="fr-FR" sz="1400" dirty="0" smtClean="0">
              <a:latin typeface="Arial" pitchFamily="34" charset="0"/>
              <a:cs typeface="Arial" pitchFamily="34" charset="0"/>
            </a:endParaRPr>
          </a:p>
          <a:p>
            <a:pPr marL="342900" indent="-342900">
              <a:lnSpc>
                <a:spcPct val="150000"/>
              </a:lnSpc>
              <a:buFont typeface="Arial" pitchFamily="34" charset="0"/>
              <a:buChar char="•"/>
            </a:pPr>
            <a:endParaRPr lang="fr-FR" sz="1400" dirty="0" smtClean="0">
              <a:latin typeface="Arial" pitchFamily="34" charset="0"/>
              <a:cs typeface="Arial" pitchFamily="34" charset="0"/>
            </a:endParaRPr>
          </a:p>
          <a:p>
            <a:pPr>
              <a:lnSpc>
                <a:spcPct val="150000"/>
              </a:lnSpc>
            </a:pPr>
            <a:endParaRPr lang="fr-FR" sz="1400" dirty="0" smtClean="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13</a:t>
            </a:fld>
            <a:endParaRPr lang="fr-FR" sz="1400" dirty="0"/>
          </a:p>
        </p:txBody>
      </p:sp>
    </p:spTree>
    <p:extLst>
      <p:ext uri="{BB962C8B-B14F-4D97-AF65-F5344CB8AC3E}">
        <p14:creationId xmlns:p14="http://schemas.microsoft.com/office/powerpoint/2010/main" val="151872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3852" y="476672"/>
            <a:ext cx="10422906" cy="1066800"/>
          </a:xfrm>
        </p:spPr>
        <p:txBody>
          <a:bodyPr anchor="t"/>
          <a:lstStyle/>
          <a:p>
            <a:pPr algn="ctr"/>
            <a:r>
              <a:rPr lang="fr-FR" dirty="0"/>
              <a:t>Enquête </a:t>
            </a:r>
            <a:r>
              <a:rPr lang="fr-FR" dirty="0" err="1"/>
              <a:t>GeMouv</a:t>
            </a:r>
            <a:r>
              <a:rPr lang="fr-FR" dirty="0"/>
              <a:t> </a:t>
            </a:r>
            <a:r>
              <a:rPr lang="fr-FR" dirty="0" smtClean="0"/>
              <a:t>- Thématiques d’intérêt des retraités</a:t>
            </a:r>
            <a:endParaRPr lang="fr-FR" dirty="0"/>
          </a:p>
        </p:txBody>
      </p:sp>
      <p:sp>
        <p:nvSpPr>
          <p:cNvPr id="16" name="ZoneTexte 15"/>
          <p:cNvSpPr txBox="1"/>
          <p:nvPr/>
        </p:nvSpPr>
        <p:spPr>
          <a:xfrm>
            <a:off x="526492" y="1741903"/>
            <a:ext cx="6215992" cy="2831544"/>
          </a:xfrm>
          <a:prstGeom prst="rect">
            <a:avLst/>
          </a:prstGeom>
          <a:noFill/>
        </p:spPr>
        <p:txBody>
          <a:bodyPr wrap="square" rtlCol="0">
            <a:spAutoFit/>
          </a:bodyPr>
          <a:lstStyle/>
          <a:p>
            <a:pPr marL="342900" indent="-342900">
              <a:lnSpc>
                <a:spcPct val="150000"/>
              </a:lnSpc>
              <a:buFont typeface="Arial" pitchFamily="34" charset="0"/>
              <a:buChar char="•"/>
            </a:pPr>
            <a:r>
              <a:rPr lang="fr-FR" sz="1400" dirty="0" smtClean="0">
                <a:latin typeface="Arial" pitchFamily="34" charset="0"/>
                <a:cs typeface="Arial" pitchFamily="34" charset="0"/>
              </a:rPr>
              <a:t>Enquête via:</a:t>
            </a:r>
          </a:p>
          <a:p>
            <a:pPr marL="800100" lvl="1" indent="-342900">
              <a:lnSpc>
                <a:spcPct val="150000"/>
              </a:lnSpc>
              <a:buFont typeface="Arial" pitchFamily="34" charset="0"/>
              <a:buChar char="•"/>
            </a:pPr>
            <a:r>
              <a:rPr lang="fr-FR" sz="1400" dirty="0" smtClean="0">
                <a:latin typeface="Arial" pitchFamily="34" charset="0"/>
                <a:cs typeface="Arial" pitchFamily="34" charset="0"/>
              </a:rPr>
              <a:t>Stand </a:t>
            </a:r>
            <a:r>
              <a:rPr lang="fr-FR" sz="1400" dirty="0">
                <a:latin typeface="Arial" pitchFamily="34" charset="0"/>
                <a:cs typeface="Arial" pitchFamily="34" charset="0"/>
              </a:rPr>
              <a:t>CFPPA - Fête de </a:t>
            </a:r>
            <a:r>
              <a:rPr lang="fr-FR" sz="1400" dirty="0" smtClean="0">
                <a:latin typeface="Arial" pitchFamily="34" charset="0"/>
                <a:cs typeface="Arial" pitchFamily="34" charset="0"/>
              </a:rPr>
              <a:t>l’amitié, 12 juin 2018 </a:t>
            </a:r>
          </a:p>
          <a:p>
            <a:pPr lvl="1">
              <a:lnSpc>
                <a:spcPct val="150000"/>
              </a:lnSpc>
            </a:pPr>
            <a:r>
              <a:rPr lang="fr-FR" sz="1400" dirty="0" smtClean="0">
                <a:latin typeface="Arial" pitchFamily="34" charset="0"/>
                <a:cs typeface="Arial" pitchFamily="34" charset="0"/>
              </a:rPr>
              <a:t>       à </a:t>
            </a:r>
            <a:r>
              <a:rPr lang="fr-FR" sz="1400" dirty="0">
                <a:latin typeface="Arial" pitchFamily="34" charset="0"/>
                <a:cs typeface="Arial" pitchFamily="34" charset="0"/>
              </a:rPr>
              <a:t>St Aubin du </a:t>
            </a:r>
            <a:r>
              <a:rPr lang="fr-FR" sz="1400" dirty="0" smtClean="0">
                <a:latin typeface="Arial" pitchFamily="34" charset="0"/>
                <a:cs typeface="Arial" pitchFamily="34" charset="0"/>
              </a:rPr>
              <a:t>Cormier </a:t>
            </a:r>
          </a:p>
          <a:p>
            <a:pPr marL="742950" lvl="1" indent="-285750">
              <a:lnSpc>
                <a:spcPct val="150000"/>
              </a:lnSpc>
              <a:buFont typeface="Arial" pitchFamily="34" charset="0"/>
              <a:buChar char="•"/>
            </a:pPr>
            <a:r>
              <a:rPr lang="fr-FR" sz="1400" dirty="0" smtClean="0">
                <a:latin typeface="Arial" pitchFamily="34" charset="0"/>
                <a:cs typeface="Arial" pitchFamily="34" charset="0"/>
              </a:rPr>
              <a:t>Survey </a:t>
            </a:r>
            <a:r>
              <a:rPr lang="fr-FR" sz="1400" dirty="0" err="1" smtClean="0">
                <a:latin typeface="Arial" pitchFamily="34" charset="0"/>
                <a:cs typeface="Arial" pitchFamily="34" charset="0"/>
              </a:rPr>
              <a:t>Monkey</a:t>
            </a:r>
            <a:r>
              <a:rPr lang="fr-FR" sz="1400" dirty="0" smtClean="0">
                <a:latin typeface="Arial" pitchFamily="34" charset="0"/>
                <a:cs typeface="Arial" pitchFamily="34" charset="0"/>
              </a:rPr>
              <a:t> via Newsletter </a:t>
            </a:r>
            <a:r>
              <a:rPr lang="fr-FR" sz="1400" dirty="0" err="1" smtClean="0">
                <a:latin typeface="Arial" pitchFamily="34" charset="0"/>
                <a:cs typeface="Arial" pitchFamily="34" charset="0"/>
              </a:rPr>
              <a:t>GeMouv</a:t>
            </a:r>
            <a:r>
              <a:rPr lang="fr-FR" sz="1400" dirty="0" smtClean="0">
                <a:latin typeface="Arial" pitchFamily="34" charset="0"/>
                <a:cs typeface="Arial" pitchFamily="34" charset="0"/>
              </a:rPr>
              <a:t> 35 </a:t>
            </a:r>
          </a:p>
          <a:p>
            <a:pPr marL="342900" indent="-342900">
              <a:lnSpc>
                <a:spcPct val="150000"/>
              </a:lnSpc>
              <a:buFont typeface="Arial" pitchFamily="34" charset="0"/>
              <a:buChar char="•"/>
            </a:pPr>
            <a:endParaRPr lang="fr-FR" sz="1400" dirty="0">
              <a:latin typeface="Arial" pitchFamily="34" charset="0"/>
              <a:cs typeface="Arial" pitchFamily="34" charset="0"/>
            </a:endParaRPr>
          </a:p>
          <a:p>
            <a:pPr marL="342900" indent="-342900">
              <a:lnSpc>
                <a:spcPct val="150000"/>
              </a:lnSpc>
              <a:buFont typeface="Arial" pitchFamily="34" charset="0"/>
              <a:buChar char="•"/>
            </a:pPr>
            <a:r>
              <a:rPr lang="fr-FR" sz="1400" dirty="0" smtClean="0">
                <a:latin typeface="Arial" pitchFamily="34" charset="0"/>
                <a:cs typeface="Arial" pitchFamily="34" charset="0"/>
              </a:rPr>
              <a:t>75 répondants</a:t>
            </a:r>
          </a:p>
          <a:p>
            <a:pPr marL="800100" lvl="1" indent="-342900">
              <a:lnSpc>
                <a:spcPct val="150000"/>
              </a:lnSpc>
              <a:spcBef>
                <a:spcPts val="600"/>
              </a:spcBef>
              <a:buFont typeface="Arial" pitchFamily="34" charset="0"/>
              <a:buChar char="•"/>
            </a:pPr>
            <a:r>
              <a:rPr lang="fr-FR" sz="1400" dirty="0" smtClean="0">
                <a:latin typeface="Arial" pitchFamily="34" charset="0"/>
                <a:cs typeface="Arial" pitchFamily="34" charset="0"/>
              </a:rPr>
              <a:t>61% de femmes, 39% d’hommes</a:t>
            </a:r>
          </a:p>
          <a:p>
            <a:pPr marL="800100" lvl="1" indent="-342900">
              <a:lnSpc>
                <a:spcPct val="150000"/>
              </a:lnSpc>
              <a:spcBef>
                <a:spcPts val="600"/>
              </a:spcBef>
              <a:buFont typeface="Arial" pitchFamily="34" charset="0"/>
              <a:buChar char="•"/>
            </a:pPr>
            <a:r>
              <a:rPr lang="fr-FR" sz="1400" dirty="0" smtClean="0">
                <a:latin typeface="Arial" pitchFamily="34" charset="0"/>
                <a:cs typeface="Arial" pitchFamily="34" charset="0"/>
              </a:rPr>
              <a:t>39% 60-69 ans; 45% 70-79 ans; 15% 80-89 ans</a:t>
            </a:r>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14</a:t>
            </a:fld>
            <a:endParaRPr lang="fr-FR" sz="1400" dirty="0"/>
          </a:p>
        </p:txBody>
      </p:sp>
      <p:sp>
        <p:nvSpPr>
          <p:cNvPr id="6" name="ZoneTexte 5"/>
          <p:cNvSpPr txBox="1"/>
          <p:nvPr/>
        </p:nvSpPr>
        <p:spPr>
          <a:xfrm>
            <a:off x="6166420" y="5730440"/>
            <a:ext cx="4079056" cy="397032"/>
          </a:xfrm>
          <a:prstGeom prst="rect">
            <a:avLst/>
          </a:prstGeom>
          <a:noFill/>
          <a:ln>
            <a:solidFill>
              <a:schemeClr val="accent2"/>
            </a:solidFill>
          </a:ln>
        </p:spPr>
        <p:txBody>
          <a:bodyPr wrap="square" rtlCol="0">
            <a:spAutoFit/>
          </a:bodyPr>
          <a:lstStyle/>
          <a:p>
            <a:pPr>
              <a:lnSpc>
                <a:spcPct val="90000"/>
              </a:lnSpc>
            </a:pPr>
            <a:r>
              <a:rPr lang="fr-FR" sz="1100" i="1" dirty="0" smtClean="0">
                <a:latin typeface="Arial" pitchFamily="34" charset="0"/>
                <a:cs typeface="Arial" pitchFamily="34" charset="0"/>
              </a:rPr>
              <a:t>Thématiques sous-représentées dans les actions financées par CF vs thématiques d’intérêt des enquêtés</a:t>
            </a:r>
            <a:endParaRPr lang="fr-FR" sz="1100" i="1" dirty="0">
              <a:latin typeface="Arial" pitchFamily="34" charset="0"/>
              <a:cs typeface="Arial" pitchFamily="34" charset="0"/>
            </a:endParaRPr>
          </a:p>
        </p:txBody>
      </p:sp>
      <p:graphicFrame>
        <p:nvGraphicFramePr>
          <p:cNvPr id="11" name="Graphique 10"/>
          <p:cNvGraphicFramePr/>
          <p:nvPr>
            <p:extLst>
              <p:ext uri="{D42A27DB-BD31-4B8C-83A1-F6EECF244321}">
                <p14:modId xmlns:p14="http://schemas.microsoft.com/office/powerpoint/2010/main" val="3959062060"/>
              </p:ext>
            </p:extLst>
          </p:nvPr>
        </p:nvGraphicFramePr>
        <p:xfrm>
          <a:off x="5302324" y="1484784"/>
          <a:ext cx="6048672" cy="4169936"/>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rot="18938566">
            <a:off x="5250104" y="4197059"/>
            <a:ext cx="843845" cy="217369"/>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8938566">
            <a:off x="7545233" y="4174668"/>
            <a:ext cx="798046" cy="262152"/>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4394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796" y="404664"/>
            <a:ext cx="11305256" cy="1066800"/>
          </a:xfrm>
        </p:spPr>
        <p:txBody>
          <a:bodyPr anchor="ctr">
            <a:noAutofit/>
          </a:bodyPr>
          <a:lstStyle/>
          <a:p>
            <a:pPr algn="ctr"/>
            <a:r>
              <a:rPr lang="fr-FR" dirty="0"/>
              <a:t>Recommandations </a:t>
            </a:r>
            <a:r>
              <a:rPr lang="fr-FR" dirty="0" smtClean="0"/>
              <a:t>sur le programme coordonné</a:t>
            </a:r>
            <a:r>
              <a:rPr lang="fr-FR" dirty="0"/>
              <a:t> </a:t>
            </a:r>
            <a:r>
              <a:rPr lang="fr-FR" dirty="0" smtClean="0"/>
              <a:t>(1/4)</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15</a:t>
            </a:fld>
            <a:endParaRPr lang="fr-FR"/>
          </a:p>
        </p:txBody>
      </p:sp>
      <p:sp>
        <p:nvSpPr>
          <p:cNvPr id="6" name="Rectangle 5"/>
          <p:cNvSpPr/>
          <p:nvPr/>
        </p:nvSpPr>
        <p:spPr>
          <a:xfrm>
            <a:off x="1125860" y="1712516"/>
            <a:ext cx="9865096" cy="4616648"/>
          </a:xfrm>
          <a:prstGeom prst="rect">
            <a:avLst/>
          </a:prstGeom>
        </p:spPr>
        <p:txBody>
          <a:bodyPr wrap="square">
            <a:spAutoFit/>
          </a:bodyPr>
          <a:lstStyle/>
          <a:p>
            <a:pPr lvl="0" algn="just">
              <a:lnSpc>
                <a:spcPct val="150000"/>
              </a:lnSpc>
            </a:pPr>
            <a:r>
              <a:rPr lang="fr-FR" sz="1400" b="1" dirty="0" smtClean="0">
                <a:latin typeface="Arial" pitchFamily="34" charset="0"/>
                <a:cs typeface="Arial" pitchFamily="34" charset="0"/>
              </a:rPr>
              <a:t>PERTINENCE DES PRIORITES: </a:t>
            </a:r>
          </a:p>
          <a:p>
            <a:pPr marL="285750" lvl="0" indent="-285750" algn="just">
              <a:lnSpc>
                <a:spcPct val="150000"/>
              </a:lnSpc>
              <a:buFont typeface="Arial" pitchFamily="34" charset="0"/>
              <a:buChar char="•"/>
            </a:pPr>
            <a:endParaRPr lang="fr-FR" sz="1400" b="1" dirty="0">
              <a:latin typeface="Arial" pitchFamily="34" charset="0"/>
              <a:cs typeface="Arial" pitchFamily="34" charset="0"/>
            </a:endParaRPr>
          </a:p>
          <a:p>
            <a:pPr marL="285750" lvl="0" indent="-285750" algn="just">
              <a:lnSpc>
                <a:spcPct val="150000"/>
              </a:lnSpc>
              <a:buFont typeface="Arial" pitchFamily="34" charset="0"/>
              <a:buChar char="•"/>
            </a:pPr>
            <a:r>
              <a:rPr lang="fr-FR" sz="1400" dirty="0" smtClean="0">
                <a:latin typeface="Arial" pitchFamily="34" charset="0"/>
                <a:cs typeface="Arial" pitchFamily="34" charset="0"/>
              </a:rPr>
              <a:t>Les </a:t>
            </a:r>
            <a:r>
              <a:rPr lang="fr-FR" sz="1400" b="1" dirty="0">
                <a:latin typeface="Arial" pitchFamily="34" charset="0"/>
                <a:cs typeface="Arial" pitchFamily="34" charset="0"/>
              </a:rPr>
              <a:t>priorités</a:t>
            </a:r>
            <a:r>
              <a:rPr lang="fr-FR" sz="1400" dirty="0">
                <a:latin typeface="Arial" pitchFamily="34" charset="0"/>
                <a:cs typeface="Arial" pitchFamily="34" charset="0"/>
              </a:rPr>
              <a:t> définies dans le programme coordonné sont </a:t>
            </a:r>
            <a:r>
              <a:rPr lang="fr-FR" sz="1400" b="1" dirty="0">
                <a:latin typeface="Arial" pitchFamily="34" charset="0"/>
                <a:cs typeface="Arial" pitchFamily="34" charset="0"/>
              </a:rPr>
              <a:t>pertinentes </a:t>
            </a:r>
            <a:r>
              <a:rPr lang="fr-FR" sz="1400" dirty="0">
                <a:latin typeface="Arial" pitchFamily="34" charset="0"/>
                <a:cs typeface="Arial" pitchFamily="34" charset="0"/>
              </a:rPr>
              <a:t>au regard de la prévalence et/ou de l’impact sur la santé des séniors des thématiques concernées. </a:t>
            </a:r>
            <a:r>
              <a:rPr lang="fr-FR" sz="1400" dirty="0" smtClean="0">
                <a:latin typeface="Arial" pitchFamily="34" charset="0"/>
                <a:cs typeface="Arial" pitchFamily="34" charset="0"/>
              </a:rPr>
              <a:t>Cependant:</a:t>
            </a:r>
          </a:p>
          <a:p>
            <a:pPr marL="285750" lvl="0" indent="-285750" algn="just">
              <a:buFont typeface="Arial" pitchFamily="34" charset="0"/>
              <a:buChar char="•"/>
            </a:pPr>
            <a:endParaRPr lang="fr-FR" sz="1400" dirty="0">
              <a:latin typeface="Arial" pitchFamily="34" charset="0"/>
              <a:cs typeface="Arial" pitchFamily="34" charset="0"/>
            </a:endParaRPr>
          </a:p>
          <a:p>
            <a:pPr marL="285750" lvl="0" indent="-285750" algn="just">
              <a:lnSpc>
                <a:spcPct val="150000"/>
              </a:lnSpc>
              <a:buFont typeface="Arial" pitchFamily="34" charset="0"/>
              <a:buChar char="•"/>
            </a:pPr>
            <a:r>
              <a:rPr lang="fr-FR" sz="1400" dirty="0" smtClean="0">
                <a:latin typeface="Arial" pitchFamily="34" charset="0"/>
                <a:cs typeface="Arial" pitchFamily="34" charset="0"/>
              </a:rPr>
              <a:t>La Priorité 1 couvre à la fois la nutrition, l’activité physique, la mémoire et le sommeil </a:t>
            </a:r>
            <a:r>
              <a:rPr lang="fr-FR" sz="1400" dirty="0" smtClean="0">
                <a:latin typeface="Arial" pitchFamily="34" charset="0"/>
                <a:cs typeface="Arial" pitchFamily="34" charset="0"/>
                <a:sym typeface="Wingdings" pitchFamily="2" charset="2"/>
              </a:rPr>
              <a:t> Recommandation de la scinder selon ces sous-catégories</a:t>
            </a:r>
            <a:endParaRPr lang="fr-FR" sz="1400" dirty="0" smtClean="0">
              <a:latin typeface="Arial" pitchFamily="34" charset="0"/>
              <a:cs typeface="Arial" pitchFamily="34" charset="0"/>
            </a:endParaRPr>
          </a:p>
          <a:p>
            <a:pPr marL="285750" lvl="0" indent="-285750" algn="just">
              <a:buFont typeface="Arial" pitchFamily="34" charset="0"/>
              <a:buChar char="•"/>
            </a:pPr>
            <a:endParaRPr lang="fr-FR" sz="1400" dirty="0" smtClean="0">
              <a:latin typeface="Arial" pitchFamily="34" charset="0"/>
              <a:cs typeface="Arial" pitchFamily="34" charset="0"/>
            </a:endParaRPr>
          </a:p>
          <a:p>
            <a:pPr marL="285750" lvl="0" indent="-285750" algn="just">
              <a:lnSpc>
                <a:spcPct val="150000"/>
              </a:lnSpc>
              <a:buFont typeface="Arial" pitchFamily="34" charset="0"/>
              <a:buChar char="•"/>
            </a:pPr>
            <a:r>
              <a:rPr lang="fr-FR" sz="1400" dirty="0" smtClean="0">
                <a:latin typeface="Arial" pitchFamily="34" charset="0"/>
                <a:cs typeface="Arial" pitchFamily="34" charset="0"/>
              </a:rPr>
              <a:t>La Priorité </a:t>
            </a:r>
            <a:r>
              <a:rPr lang="fr-FR" sz="1400" dirty="0">
                <a:latin typeface="Arial" pitchFamily="34" charset="0"/>
                <a:cs typeface="Arial" pitchFamily="34" charset="0"/>
              </a:rPr>
              <a:t>3 </a:t>
            </a:r>
            <a:r>
              <a:rPr lang="fr-FR" sz="1400" dirty="0" smtClean="0">
                <a:latin typeface="Arial" pitchFamily="34" charset="0"/>
                <a:cs typeface="Arial" pitchFamily="34" charset="0"/>
              </a:rPr>
              <a:t>‘Education </a:t>
            </a:r>
            <a:r>
              <a:rPr lang="fr-FR" sz="1400" dirty="0">
                <a:latin typeface="Arial" pitchFamily="34" charset="0"/>
                <a:cs typeface="Arial" pitchFamily="34" charset="0"/>
              </a:rPr>
              <a:t>à la santé et à l’hygiène de vie’ et la </a:t>
            </a:r>
            <a:r>
              <a:rPr lang="fr-FR" sz="1400" dirty="0" smtClean="0">
                <a:latin typeface="Arial" pitchFamily="34" charset="0"/>
                <a:cs typeface="Arial" pitchFamily="34" charset="0"/>
              </a:rPr>
              <a:t>Priorité </a:t>
            </a:r>
            <a:r>
              <a:rPr lang="fr-FR" sz="1400" dirty="0">
                <a:latin typeface="Arial" pitchFamily="34" charset="0"/>
                <a:cs typeface="Arial" pitchFamily="34" charset="0"/>
              </a:rPr>
              <a:t>6 </a:t>
            </a:r>
            <a:r>
              <a:rPr lang="fr-FR" sz="1400" dirty="0" smtClean="0">
                <a:latin typeface="Arial" pitchFamily="34" charset="0"/>
                <a:cs typeface="Arial" pitchFamily="34" charset="0"/>
              </a:rPr>
              <a:t>‘</a:t>
            </a:r>
            <a:r>
              <a:rPr lang="fr-FR" sz="1400" dirty="0">
                <a:latin typeface="Arial" pitchFamily="34" charset="0"/>
                <a:cs typeface="Arial" pitchFamily="34" charset="0"/>
              </a:rPr>
              <a:t>P</a:t>
            </a:r>
            <a:r>
              <a:rPr lang="fr-FR" sz="1400" dirty="0" smtClean="0">
                <a:latin typeface="Arial" pitchFamily="34" charset="0"/>
                <a:cs typeface="Arial" pitchFamily="34" charset="0"/>
              </a:rPr>
              <a:t>erte </a:t>
            </a:r>
            <a:r>
              <a:rPr lang="fr-FR" sz="1400" dirty="0">
                <a:latin typeface="Arial" pitchFamily="34" charset="0"/>
                <a:cs typeface="Arial" pitchFamily="34" charset="0"/>
              </a:rPr>
              <a:t>de mémoire</a:t>
            </a:r>
            <a:r>
              <a:rPr lang="fr-FR" sz="1400" dirty="0" smtClean="0">
                <a:latin typeface="Arial" pitchFamily="34" charset="0"/>
                <a:cs typeface="Arial" pitchFamily="34" charset="0"/>
              </a:rPr>
              <a:t>’  sont redondantes avec d’autres axes ou trop larges </a:t>
            </a:r>
            <a:r>
              <a:rPr lang="fr-FR" sz="1400" dirty="0" smtClean="0">
                <a:latin typeface="Arial" pitchFamily="34" charset="0"/>
                <a:cs typeface="Arial" pitchFamily="34" charset="0"/>
                <a:sym typeface="Wingdings" pitchFamily="2" charset="2"/>
              </a:rPr>
              <a:t> </a:t>
            </a:r>
            <a:r>
              <a:rPr lang="fr-FR" sz="1400" dirty="0">
                <a:latin typeface="Arial" pitchFamily="34" charset="0"/>
                <a:cs typeface="Arial" pitchFamily="34" charset="0"/>
                <a:sym typeface="Wingdings" pitchFamily="2" charset="2"/>
              </a:rPr>
              <a:t>R</a:t>
            </a:r>
            <a:r>
              <a:rPr lang="fr-FR" sz="1400" dirty="0" smtClean="0">
                <a:latin typeface="Arial" pitchFamily="34" charset="0"/>
                <a:cs typeface="Arial" pitchFamily="34" charset="0"/>
                <a:sym typeface="Wingdings" pitchFamily="2" charset="2"/>
              </a:rPr>
              <a:t>ecommandation de les supprimer</a:t>
            </a:r>
            <a:endParaRPr lang="fr-FR" sz="1400" dirty="0" smtClean="0">
              <a:latin typeface="Arial" pitchFamily="34" charset="0"/>
              <a:cs typeface="Arial" pitchFamily="34" charset="0"/>
            </a:endParaRPr>
          </a:p>
          <a:p>
            <a:pPr marL="285750" lvl="0" indent="-285750" algn="just">
              <a:buFont typeface="Arial" pitchFamily="34" charset="0"/>
              <a:buChar char="•"/>
            </a:pPr>
            <a:endParaRPr lang="fr-FR" sz="1400" dirty="0">
              <a:latin typeface="Arial" pitchFamily="34" charset="0"/>
              <a:cs typeface="Arial" pitchFamily="34" charset="0"/>
            </a:endParaRPr>
          </a:p>
          <a:p>
            <a:pPr marL="285750" lvl="0" indent="-285750" algn="just">
              <a:lnSpc>
                <a:spcPct val="150000"/>
              </a:lnSpc>
              <a:buFont typeface="Arial" pitchFamily="34" charset="0"/>
              <a:buChar char="•"/>
            </a:pPr>
            <a:r>
              <a:rPr lang="fr-FR" sz="1400" dirty="0" smtClean="0">
                <a:latin typeface="Arial" pitchFamily="34" charset="0"/>
                <a:cs typeface="Arial" pitchFamily="34" charset="0"/>
              </a:rPr>
              <a:t>Priorités 11 </a:t>
            </a:r>
            <a:r>
              <a:rPr lang="fr-FR" sz="1400" dirty="0">
                <a:latin typeface="Arial" pitchFamily="34" charset="0"/>
                <a:cs typeface="Arial" pitchFamily="34" charset="0"/>
              </a:rPr>
              <a:t>et 12 </a:t>
            </a:r>
            <a:r>
              <a:rPr lang="fr-FR" sz="1400" dirty="0" smtClean="0">
                <a:latin typeface="Arial" pitchFamily="34" charset="0"/>
                <a:cs typeface="Arial" pitchFamily="34" charset="0"/>
              </a:rPr>
              <a:t> </a:t>
            </a:r>
            <a:r>
              <a:rPr lang="fr-FR" sz="1400" dirty="0">
                <a:latin typeface="Arial" pitchFamily="34" charset="0"/>
                <a:cs typeface="Arial" pitchFamily="34" charset="0"/>
              </a:rPr>
              <a:t>traitent de thématiques proches </a:t>
            </a:r>
            <a:r>
              <a:rPr lang="fr-FR" sz="1400" dirty="0" smtClean="0">
                <a:latin typeface="Arial" pitchFamily="34" charset="0"/>
                <a:cs typeface="Arial" pitchFamily="34" charset="0"/>
              </a:rPr>
              <a:t>:  Anticipation </a:t>
            </a:r>
            <a:r>
              <a:rPr lang="fr-FR" sz="1400" dirty="0">
                <a:latin typeface="Arial" pitchFamily="34" charset="0"/>
                <a:cs typeface="Arial" pitchFamily="34" charset="0"/>
              </a:rPr>
              <a:t>du vieillissement – prévention globale autour des conséquences des moments de rupture &amp; </a:t>
            </a:r>
            <a:r>
              <a:rPr lang="fr-FR" sz="1400" dirty="0" smtClean="0">
                <a:latin typeface="Arial" pitchFamily="34" charset="0"/>
                <a:cs typeface="Arial" pitchFamily="34" charset="0"/>
              </a:rPr>
              <a:t>Valorisation </a:t>
            </a:r>
            <a:r>
              <a:rPr lang="fr-FR" sz="1400" dirty="0">
                <a:latin typeface="Arial" pitchFamily="34" charset="0"/>
                <a:cs typeface="Arial" pitchFamily="34" charset="0"/>
              </a:rPr>
              <a:t>des séniors et travail sur l’image du </a:t>
            </a:r>
            <a:r>
              <a:rPr lang="fr-FR" sz="1400" dirty="0" smtClean="0">
                <a:latin typeface="Arial" pitchFamily="34" charset="0"/>
                <a:cs typeface="Arial" pitchFamily="34" charset="0"/>
              </a:rPr>
              <a:t>vieillissement         </a:t>
            </a:r>
          </a:p>
          <a:p>
            <a:pPr lvl="0" algn="just">
              <a:lnSpc>
                <a:spcPct val="150000"/>
              </a:lnSpc>
            </a:pPr>
            <a:r>
              <a:rPr lang="fr-FR" sz="1400" dirty="0">
                <a:latin typeface="Arial" pitchFamily="34" charset="0"/>
                <a:cs typeface="Arial" pitchFamily="34" charset="0"/>
                <a:sym typeface="Wingdings" pitchFamily="2" charset="2"/>
              </a:rPr>
              <a:t> </a:t>
            </a:r>
            <a:r>
              <a:rPr lang="fr-FR" sz="1400" dirty="0" smtClean="0">
                <a:latin typeface="Arial" pitchFamily="34" charset="0"/>
                <a:cs typeface="Arial" pitchFamily="34" charset="0"/>
                <a:sym typeface="Wingdings" pitchFamily="2" charset="2"/>
              </a:rPr>
              <a:t>      Recommandation de les fusionner</a:t>
            </a:r>
            <a:endParaRPr lang="fr-FR" sz="1400" dirty="0" smtClean="0">
              <a:latin typeface="Arial" pitchFamily="34" charset="0"/>
              <a:cs typeface="Arial" pitchFamily="34" charset="0"/>
            </a:endParaRPr>
          </a:p>
          <a:p>
            <a:pPr marL="285750" lvl="0" indent="-285750" algn="just">
              <a:buFont typeface="Arial" pitchFamily="34" charset="0"/>
              <a:buChar char="•"/>
            </a:pPr>
            <a:endParaRPr lang="fr-FR" sz="1400" dirty="0">
              <a:latin typeface="Arial" pitchFamily="34" charset="0"/>
              <a:cs typeface="Arial" pitchFamily="34" charset="0"/>
            </a:endParaRPr>
          </a:p>
        </p:txBody>
      </p:sp>
    </p:spTree>
    <p:extLst>
      <p:ext uri="{BB962C8B-B14F-4D97-AF65-F5344CB8AC3E}">
        <p14:creationId xmlns:p14="http://schemas.microsoft.com/office/powerpoint/2010/main" val="329280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477788" y="404664"/>
            <a:ext cx="11305256" cy="1066800"/>
          </a:xfrm>
        </p:spPr>
        <p:txBody>
          <a:bodyPr anchor="ctr">
            <a:noAutofit/>
          </a:bodyPr>
          <a:lstStyle/>
          <a:p>
            <a:pPr algn="ctr"/>
            <a:r>
              <a:rPr lang="fr-FR" dirty="0"/>
              <a:t>Recommandations </a:t>
            </a:r>
            <a:r>
              <a:rPr lang="fr-FR" dirty="0" smtClean="0"/>
              <a:t>sur le programme coordonné</a:t>
            </a:r>
            <a:r>
              <a:rPr lang="fr-FR" dirty="0"/>
              <a:t> </a:t>
            </a:r>
            <a:r>
              <a:rPr lang="fr-FR" dirty="0" smtClean="0"/>
              <a:t>(2/4)</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16</a:t>
            </a:fld>
            <a:endParaRPr lang="fr-FR"/>
          </a:p>
        </p:txBody>
      </p:sp>
      <p:sp>
        <p:nvSpPr>
          <p:cNvPr id="6" name="Rectangle 5"/>
          <p:cNvSpPr/>
          <p:nvPr/>
        </p:nvSpPr>
        <p:spPr>
          <a:xfrm>
            <a:off x="999356" y="1701963"/>
            <a:ext cx="10279632" cy="4247317"/>
          </a:xfrm>
          <a:prstGeom prst="rect">
            <a:avLst/>
          </a:prstGeom>
        </p:spPr>
        <p:txBody>
          <a:bodyPr wrap="square">
            <a:spAutoFit/>
          </a:bodyPr>
          <a:lstStyle/>
          <a:p>
            <a:pPr algn="just">
              <a:lnSpc>
                <a:spcPct val="150000"/>
              </a:lnSpc>
            </a:pPr>
            <a:r>
              <a:rPr lang="fr-FR" sz="1400" b="1" dirty="0" smtClean="0">
                <a:latin typeface="Arial" pitchFamily="34" charset="0"/>
                <a:cs typeface="Arial" pitchFamily="34" charset="0"/>
              </a:rPr>
              <a:t>PRIORITES A PRIVILEGIER (1/2):</a:t>
            </a:r>
          </a:p>
          <a:p>
            <a:pPr algn="just">
              <a:lnSpc>
                <a:spcPct val="150000"/>
              </a:lnSpc>
            </a:pPr>
            <a:endParaRPr lang="fr-FR" sz="1400" dirty="0" smtClean="0">
              <a:latin typeface="Arial" pitchFamily="34" charset="0"/>
              <a:cs typeface="Arial" pitchFamily="34" charset="0"/>
            </a:endParaRPr>
          </a:p>
          <a:p>
            <a:pPr marL="285750" indent="-285750" algn="just">
              <a:lnSpc>
                <a:spcPct val="150000"/>
              </a:lnSpc>
              <a:buFont typeface="Arial" pitchFamily="34" charset="0"/>
              <a:buChar char="•"/>
            </a:pPr>
            <a:r>
              <a:rPr lang="fr-FR" sz="1400" dirty="0" smtClean="0">
                <a:latin typeface="Arial" pitchFamily="34" charset="0"/>
                <a:cs typeface="Arial" pitchFamily="34" charset="0"/>
              </a:rPr>
              <a:t>Du </a:t>
            </a:r>
            <a:r>
              <a:rPr lang="fr-FR" sz="1400" dirty="0">
                <a:latin typeface="Arial" pitchFamily="34" charset="0"/>
                <a:cs typeface="Arial" pitchFamily="34" charset="0"/>
              </a:rPr>
              <a:t>fait de leur impact clé sur la santé des séniors et de leur influence sur les différentes priorités du programme coordonné, les actions sur </a:t>
            </a:r>
            <a:r>
              <a:rPr lang="fr-FR" sz="1400" b="1" dirty="0">
                <a:latin typeface="Arial" pitchFamily="34" charset="0"/>
                <a:cs typeface="Arial" pitchFamily="34" charset="0"/>
              </a:rPr>
              <a:t>l’activité </a:t>
            </a:r>
            <a:r>
              <a:rPr lang="fr-FR" sz="1400" b="1" dirty="0" smtClean="0">
                <a:latin typeface="Arial" pitchFamily="34" charset="0"/>
                <a:cs typeface="Arial" pitchFamily="34" charset="0"/>
              </a:rPr>
              <a:t>physique, la </a:t>
            </a:r>
            <a:r>
              <a:rPr lang="fr-FR" sz="1400" b="1" dirty="0">
                <a:latin typeface="Arial" pitchFamily="34" charset="0"/>
                <a:cs typeface="Arial" pitchFamily="34" charset="0"/>
              </a:rPr>
              <a:t>nutrition et </a:t>
            </a:r>
            <a:r>
              <a:rPr lang="fr-FR" sz="1400" b="1" dirty="0" smtClean="0">
                <a:latin typeface="Arial" pitchFamily="34" charset="0"/>
                <a:cs typeface="Arial" pitchFamily="34" charset="0"/>
              </a:rPr>
              <a:t>le </a:t>
            </a:r>
            <a:r>
              <a:rPr lang="fr-FR" sz="1400" b="1" dirty="0">
                <a:latin typeface="Arial" pitchFamily="34" charset="0"/>
                <a:cs typeface="Arial" pitchFamily="34" charset="0"/>
              </a:rPr>
              <a:t>lien social </a:t>
            </a:r>
            <a:r>
              <a:rPr lang="fr-FR" sz="1400" dirty="0">
                <a:latin typeface="Arial" pitchFamily="34" charset="0"/>
                <a:cs typeface="Arial" pitchFamily="34" charset="0"/>
              </a:rPr>
              <a:t>sont à </a:t>
            </a:r>
            <a:r>
              <a:rPr lang="fr-FR" sz="1400" dirty="0" smtClean="0">
                <a:latin typeface="Arial" pitchFamily="34" charset="0"/>
                <a:cs typeface="Arial" pitchFamily="34" charset="0"/>
              </a:rPr>
              <a:t>favoriser. Ces actions permettent d’autre part de cibler des publics différents.</a:t>
            </a:r>
          </a:p>
          <a:p>
            <a:pPr algn="just">
              <a:lnSpc>
                <a:spcPct val="150000"/>
              </a:lnSpc>
            </a:pPr>
            <a:r>
              <a:rPr lang="fr-FR" sz="1400" dirty="0" smtClean="0">
                <a:latin typeface="Arial" pitchFamily="34" charset="0"/>
                <a:cs typeface="Arial" pitchFamily="34" charset="0"/>
                <a:sym typeface="Wingdings" pitchFamily="2" charset="2"/>
              </a:rPr>
              <a:t>       </a:t>
            </a:r>
            <a:r>
              <a:rPr lang="fr-FR" sz="1400" dirty="0">
                <a:latin typeface="Arial" pitchFamily="34" charset="0"/>
                <a:cs typeface="Arial" pitchFamily="34" charset="0"/>
                <a:sym typeface="Wingdings" pitchFamily="2" charset="2"/>
              </a:rPr>
              <a:t>Tendre vers le financement de ces thématiques </a:t>
            </a:r>
            <a:r>
              <a:rPr lang="fr-FR" sz="1400" dirty="0" smtClean="0">
                <a:latin typeface="Arial" pitchFamily="34" charset="0"/>
                <a:cs typeface="Arial" pitchFamily="34" charset="0"/>
                <a:sym typeface="Wingdings" pitchFamily="2" charset="2"/>
              </a:rPr>
              <a:t>par </a:t>
            </a:r>
            <a:r>
              <a:rPr lang="fr-FR" sz="1400" dirty="0" smtClean="0">
                <a:latin typeface="Arial" pitchFamily="34" charset="0"/>
                <a:cs typeface="Arial" pitchFamily="34" charset="0"/>
              </a:rPr>
              <a:t>la CFPPA ou </a:t>
            </a:r>
            <a:r>
              <a:rPr lang="fr-FR" sz="1400" dirty="0">
                <a:latin typeface="Arial" pitchFamily="34" charset="0"/>
                <a:cs typeface="Arial" pitchFamily="34" charset="0"/>
              </a:rPr>
              <a:t>ses membres sur chaque EPCI du territoire</a:t>
            </a:r>
          </a:p>
          <a:p>
            <a:pPr marL="285750" lvl="0" indent="-285750" algn="just">
              <a:lnSpc>
                <a:spcPct val="150000"/>
              </a:lnSpc>
              <a:buFont typeface="Arial" pitchFamily="34" charset="0"/>
              <a:buChar char="•"/>
            </a:pPr>
            <a:endParaRPr lang="fr-FR" sz="1400" dirty="0" smtClean="0">
              <a:latin typeface="Arial" pitchFamily="34" charset="0"/>
              <a:cs typeface="Arial" pitchFamily="34" charset="0"/>
            </a:endParaRPr>
          </a:p>
          <a:p>
            <a:pPr marL="285750" lvl="0" indent="-285750" algn="just">
              <a:lnSpc>
                <a:spcPct val="150000"/>
              </a:lnSpc>
              <a:buFont typeface="Arial" pitchFamily="34" charset="0"/>
              <a:buChar char="•"/>
            </a:pPr>
            <a:r>
              <a:rPr lang="fr-FR" sz="1400" dirty="0" smtClean="0">
                <a:latin typeface="Arial" pitchFamily="34" charset="0"/>
                <a:cs typeface="Arial" pitchFamily="34" charset="0"/>
              </a:rPr>
              <a:t>Le développement de </a:t>
            </a:r>
            <a:r>
              <a:rPr lang="fr-FR" sz="1400" dirty="0">
                <a:latin typeface="Arial" pitchFamily="34" charset="0"/>
                <a:cs typeface="Arial" pitchFamily="34" charset="0"/>
              </a:rPr>
              <a:t>certaines actions, jusqu’alors peu couvertes par la conférence des </a:t>
            </a:r>
            <a:r>
              <a:rPr lang="fr-FR" sz="1400" dirty="0" smtClean="0">
                <a:latin typeface="Arial" pitchFamily="34" charset="0"/>
                <a:cs typeface="Arial" pitchFamily="34" charset="0"/>
              </a:rPr>
              <a:t>financeurs 35, </a:t>
            </a:r>
            <a:r>
              <a:rPr lang="fr-FR" sz="1400" dirty="0">
                <a:latin typeface="Arial" pitchFamily="34" charset="0"/>
                <a:cs typeface="Arial" pitchFamily="34" charset="0"/>
              </a:rPr>
              <a:t>mériterait de s’accentuer si elles ne sont également pas couvertes par d’autres financements </a:t>
            </a:r>
            <a:r>
              <a:rPr lang="fr-FR" sz="1400" dirty="0" smtClean="0">
                <a:latin typeface="Arial" pitchFamily="34" charset="0"/>
                <a:cs typeface="Arial" pitchFamily="34" charset="0"/>
              </a:rPr>
              <a:t>:</a:t>
            </a:r>
          </a:p>
          <a:p>
            <a:pPr marL="285750" lvl="0" indent="-285750" algn="just">
              <a:lnSpc>
                <a:spcPct val="150000"/>
              </a:lnSpc>
              <a:buFont typeface="Arial" pitchFamily="34" charset="0"/>
              <a:buChar char="•"/>
            </a:pPr>
            <a:endParaRPr lang="fr-FR" sz="800" dirty="0">
              <a:latin typeface="Arial" pitchFamily="34" charset="0"/>
              <a:cs typeface="Arial" pitchFamily="34" charset="0"/>
            </a:endParaRPr>
          </a:p>
          <a:p>
            <a:pPr marL="742950" lvl="1" indent="-285750" algn="just">
              <a:lnSpc>
                <a:spcPct val="150000"/>
              </a:lnSpc>
              <a:buFontTx/>
              <a:buChar char="-"/>
            </a:pPr>
            <a:r>
              <a:rPr lang="fr-FR" sz="1400" b="1" dirty="0" smtClean="0">
                <a:latin typeface="Arial" pitchFamily="34" charset="0"/>
                <a:cs typeface="Arial" pitchFamily="34" charset="0"/>
              </a:rPr>
              <a:t>L’accompagnement </a:t>
            </a:r>
            <a:r>
              <a:rPr lang="fr-FR" sz="1400" b="1" dirty="0">
                <a:latin typeface="Arial" pitchFamily="34" charset="0"/>
                <a:cs typeface="Arial" pitchFamily="34" charset="0"/>
              </a:rPr>
              <a:t>des troubles sensoriels</a:t>
            </a:r>
            <a:r>
              <a:rPr lang="fr-FR" sz="1400" dirty="0">
                <a:latin typeface="Arial" pitchFamily="34" charset="0"/>
                <a:cs typeface="Arial" pitchFamily="34" charset="0"/>
              </a:rPr>
              <a:t>, peu couvert par les financements de 2017, </a:t>
            </a:r>
            <a:r>
              <a:rPr lang="fr-FR" sz="1400" dirty="0" smtClean="0">
                <a:latin typeface="Arial" pitchFamily="34" charset="0"/>
                <a:cs typeface="Arial" pitchFamily="34" charset="0"/>
              </a:rPr>
              <a:t>mais essentiel </a:t>
            </a:r>
            <a:r>
              <a:rPr lang="fr-FR" sz="1400" dirty="0">
                <a:latin typeface="Arial" pitchFamily="34" charset="0"/>
                <a:cs typeface="Arial" pitchFamily="34" charset="0"/>
              </a:rPr>
              <a:t>du fait de la forte prévalence de ces troubles chez les séniors et de leur impact sur la qualité de vie et le risque </a:t>
            </a:r>
            <a:r>
              <a:rPr lang="fr-FR" sz="1400" dirty="0" smtClean="0">
                <a:latin typeface="Arial" pitchFamily="34" charset="0"/>
                <a:cs typeface="Arial" pitchFamily="34" charset="0"/>
              </a:rPr>
              <a:t>suicidaire</a:t>
            </a:r>
          </a:p>
          <a:p>
            <a:pPr marL="742950" lvl="1" indent="-285750" algn="just">
              <a:lnSpc>
                <a:spcPct val="150000"/>
              </a:lnSpc>
              <a:buFontTx/>
              <a:buChar char="-"/>
            </a:pPr>
            <a:endParaRPr lang="fr-FR" sz="400" dirty="0">
              <a:latin typeface="Arial" pitchFamily="34" charset="0"/>
              <a:cs typeface="Arial" pitchFamily="34" charset="0"/>
            </a:endParaRPr>
          </a:p>
          <a:p>
            <a:pPr marL="742950" lvl="1" indent="-285750" algn="just">
              <a:lnSpc>
                <a:spcPct val="150000"/>
              </a:lnSpc>
              <a:buFontTx/>
              <a:buChar char="-"/>
            </a:pPr>
            <a:endParaRPr lang="fr-FR" sz="1400" dirty="0">
              <a:latin typeface="Arial" pitchFamily="34" charset="0"/>
              <a:cs typeface="Arial" pitchFamily="34" charset="0"/>
            </a:endParaRPr>
          </a:p>
        </p:txBody>
      </p:sp>
    </p:spTree>
    <p:extLst>
      <p:ext uri="{BB962C8B-B14F-4D97-AF65-F5344CB8AC3E}">
        <p14:creationId xmlns:p14="http://schemas.microsoft.com/office/powerpoint/2010/main" val="363870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477788" y="389732"/>
            <a:ext cx="11305256" cy="1066800"/>
          </a:xfrm>
        </p:spPr>
        <p:txBody>
          <a:bodyPr anchor="ctr">
            <a:noAutofit/>
          </a:bodyPr>
          <a:lstStyle/>
          <a:p>
            <a:pPr algn="ctr"/>
            <a:r>
              <a:rPr lang="fr-FR" dirty="0"/>
              <a:t>Recommandations </a:t>
            </a:r>
            <a:r>
              <a:rPr lang="fr-FR" dirty="0" smtClean="0"/>
              <a:t>sur le programme coordonné</a:t>
            </a:r>
            <a:r>
              <a:rPr lang="fr-FR" dirty="0"/>
              <a:t> </a:t>
            </a:r>
            <a:r>
              <a:rPr lang="fr-FR" dirty="0" smtClean="0"/>
              <a:t>(</a:t>
            </a:r>
            <a:r>
              <a:rPr lang="fr-FR" dirty="0"/>
              <a:t>3</a:t>
            </a:r>
            <a:r>
              <a:rPr lang="fr-FR" dirty="0" smtClean="0"/>
              <a:t>/4)</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17</a:t>
            </a:fld>
            <a:endParaRPr lang="fr-FR"/>
          </a:p>
        </p:txBody>
      </p:sp>
      <p:sp>
        <p:nvSpPr>
          <p:cNvPr id="6" name="Rectangle 5"/>
          <p:cNvSpPr/>
          <p:nvPr/>
        </p:nvSpPr>
        <p:spPr>
          <a:xfrm>
            <a:off x="1053852" y="1628800"/>
            <a:ext cx="10009112" cy="4108817"/>
          </a:xfrm>
          <a:prstGeom prst="rect">
            <a:avLst/>
          </a:prstGeom>
        </p:spPr>
        <p:txBody>
          <a:bodyPr wrap="square">
            <a:spAutoFit/>
          </a:bodyPr>
          <a:lstStyle/>
          <a:p>
            <a:pPr algn="just">
              <a:lnSpc>
                <a:spcPct val="150000"/>
              </a:lnSpc>
            </a:pPr>
            <a:r>
              <a:rPr lang="fr-FR" sz="1400" b="1" dirty="0" smtClean="0">
                <a:latin typeface="Arial" pitchFamily="34" charset="0"/>
                <a:cs typeface="Arial" pitchFamily="34" charset="0"/>
              </a:rPr>
              <a:t>PRIORITES A PRIVILEGIER (2/2):</a:t>
            </a:r>
          </a:p>
          <a:p>
            <a:pPr algn="just">
              <a:lnSpc>
                <a:spcPct val="150000"/>
              </a:lnSpc>
            </a:pPr>
            <a:endParaRPr lang="fr-FR" sz="1400" dirty="0" smtClean="0">
              <a:latin typeface="Arial" pitchFamily="34" charset="0"/>
              <a:cs typeface="Arial" pitchFamily="34" charset="0"/>
            </a:endParaRPr>
          </a:p>
          <a:p>
            <a:pPr marL="742950" lvl="1" indent="-285750" algn="just">
              <a:lnSpc>
                <a:spcPct val="150000"/>
              </a:lnSpc>
              <a:buFontTx/>
              <a:buChar char="-"/>
            </a:pPr>
            <a:r>
              <a:rPr lang="fr-FR" sz="1400" dirty="0" smtClean="0">
                <a:latin typeface="Arial" pitchFamily="34" charset="0"/>
                <a:cs typeface="Arial" pitchFamily="34" charset="0"/>
              </a:rPr>
              <a:t>Le développement d’actions autour du </a:t>
            </a:r>
            <a:r>
              <a:rPr lang="fr-FR" sz="1400" b="1" dirty="0" smtClean="0">
                <a:latin typeface="Arial" pitchFamily="34" charset="0"/>
                <a:cs typeface="Arial" pitchFamily="34" charset="0"/>
              </a:rPr>
              <a:t>risque suicidaire </a:t>
            </a:r>
            <a:r>
              <a:rPr lang="fr-FR" sz="1400" dirty="0" smtClean="0">
                <a:latin typeface="Arial" pitchFamily="34" charset="0"/>
                <a:cs typeface="Arial" pitchFamily="34" charset="0"/>
              </a:rPr>
              <a:t>et de la </a:t>
            </a:r>
            <a:r>
              <a:rPr lang="fr-FR" sz="1400" b="1" dirty="0" err="1" smtClean="0">
                <a:latin typeface="Arial" pitchFamily="34" charset="0"/>
                <a:cs typeface="Arial" pitchFamily="34" charset="0"/>
              </a:rPr>
              <a:t>polymédication</a:t>
            </a:r>
            <a:r>
              <a:rPr lang="fr-FR" sz="1400" b="1" dirty="0" smtClean="0">
                <a:latin typeface="Arial" pitchFamily="34" charset="0"/>
                <a:cs typeface="Arial" pitchFamily="34" charset="0"/>
              </a:rPr>
              <a:t>, </a:t>
            </a:r>
            <a:r>
              <a:rPr lang="fr-FR" sz="1400" dirty="0" smtClean="0">
                <a:latin typeface="Arial" pitchFamily="34" charset="0"/>
                <a:cs typeface="Arial" pitchFamily="34" charset="0"/>
              </a:rPr>
              <a:t>via la </a:t>
            </a:r>
            <a:r>
              <a:rPr lang="fr-FR" sz="1400" dirty="0">
                <a:latin typeface="Arial" pitchFamily="34" charset="0"/>
                <a:cs typeface="Arial" pitchFamily="34" charset="0"/>
              </a:rPr>
              <a:t>sensibilisation et la formation </a:t>
            </a:r>
            <a:r>
              <a:rPr lang="fr-FR" sz="1400" dirty="0" smtClean="0">
                <a:latin typeface="Arial" pitchFamily="34" charset="0"/>
                <a:cs typeface="Arial" pitchFamily="34" charset="0"/>
              </a:rPr>
              <a:t>au repérage des </a:t>
            </a:r>
            <a:r>
              <a:rPr lang="fr-FR" sz="1400" dirty="0">
                <a:latin typeface="Arial" pitchFamily="34" charset="0"/>
                <a:cs typeface="Arial" pitchFamily="34" charset="0"/>
              </a:rPr>
              <a:t>intervenants auprès de la personne âgée (bénévoles, aides à domicile, professionnels de santé, aidants, </a:t>
            </a:r>
            <a:r>
              <a:rPr lang="fr-FR" sz="1400" dirty="0" smtClean="0">
                <a:latin typeface="Arial" pitchFamily="34" charset="0"/>
                <a:cs typeface="Arial" pitchFamily="34" charset="0"/>
              </a:rPr>
              <a:t>…)</a:t>
            </a:r>
          </a:p>
          <a:p>
            <a:pPr marL="742950" lvl="1" indent="-285750" algn="just">
              <a:lnSpc>
                <a:spcPct val="150000"/>
              </a:lnSpc>
              <a:buFontTx/>
              <a:buChar char="-"/>
            </a:pPr>
            <a:endParaRPr lang="fr-FR" sz="600" dirty="0" smtClean="0">
              <a:latin typeface="Arial" pitchFamily="34" charset="0"/>
              <a:cs typeface="Arial" pitchFamily="34" charset="0"/>
            </a:endParaRPr>
          </a:p>
          <a:p>
            <a:pPr marL="742950" lvl="1" indent="-285750" algn="just">
              <a:lnSpc>
                <a:spcPct val="150000"/>
              </a:lnSpc>
              <a:buFontTx/>
              <a:buChar char="-"/>
            </a:pPr>
            <a:r>
              <a:rPr lang="fr-FR" sz="1400" dirty="0" smtClean="0">
                <a:latin typeface="Arial" pitchFamily="34" charset="0"/>
                <a:cs typeface="Arial" pitchFamily="34" charset="0"/>
              </a:rPr>
              <a:t>Le </a:t>
            </a:r>
            <a:r>
              <a:rPr lang="fr-FR" sz="1400" dirty="0">
                <a:latin typeface="Arial" pitchFamily="34" charset="0"/>
                <a:cs typeface="Arial" pitchFamily="34" charset="0"/>
              </a:rPr>
              <a:t>développement d’actions de prévention liées à des </a:t>
            </a:r>
            <a:r>
              <a:rPr lang="fr-FR" sz="1400" b="1" dirty="0">
                <a:latin typeface="Arial" pitchFamily="34" charset="0"/>
                <a:cs typeface="Arial" pitchFamily="34" charset="0"/>
              </a:rPr>
              <a:t>moments de rupture</a:t>
            </a:r>
            <a:r>
              <a:rPr lang="fr-FR" sz="1400" dirty="0">
                <a:latin typeface="Arial" pitchFamily="34" charset="0"/>
                <a:cs typeface="Arial" pitchFamily="34" charset="0"/>
              </a:rPr>
              <a:t>, notamment le passage à la retraite et la perte d’un conjoint, qui peuvent entraîner l’isolement et une dépression chez le sujet âgé </a:t>
            </a:r>
            <a:endParaRPr lang="fr-FR" sz="1400" dirty="0" smtClean="0">
              <a:latin typeface="Arial" pitchFamily="34" charset="0"/>
              <a:cs typeface="Arial" pitchFamily="34" charset="0"/>
            </a:endParaRPr>
          </a:p>
          <a:p>
            <a:pPr marL="742950" lvl="1" indent="-285750" algn="just">
              <a:lnSpc>
                <a:spcPct val="150000"/>
              </a:lnSpc>
              <a:buFontTx/>
              <a:buChar char="-"/>
            </a:pPr>
            <a:endParaRPr lang="fr-FR" sz="1400" dirty="0" smtClean="0">
              <a:latin typeface="Arial" pitchFamily="34" charset="0"/>
              <a:cs typeface="Arial" pitchFamily="34" charset="0"/>
            </a:endParaRPr>
          </a:p>
          <a:p>
            <a:pPr marL="285750" lvl="0" indent="-285750" algn="just">
              <a:lnSpc>
                <a:spcPct val="150000"/>
              </a:lnSpc>
              <a:buFont typeface="Arial" pitchFamily="34" charset="0"/>
              <a:buChar char="•"/>
            </a:pPr>
            <a:r>
              <a:rPr lang="fr-FR" sz="1400" dirty="0">
                <a:latin typeface="Arial" pitchFamily="34" charset="0"/>
                <a:cs typeface="Arial" pitchFamily="34" charset="0"/>
              </a:rPr>
              <a:t>Afin d’encourager les porteurs de projets à soumettre des actions sur les thématiques peu couvertes, la conférence des financeurs devrait </a:t>
            </a:r>
            <a:r>
              <a:rPr lang="fr-FR" sz="1400" dirty="0" smtClean="0">
                <a:latin typeface="Arial" pitchFamily="34" charset="0"/>
                <a:cs typeface="Arial" pitchFamily="34" charset="0"/>
              </a:rPr>
              <a:t>régulièrement (1 fois / an) organiser des rencontres afin de partager l’état </a:t>
            </a:r>
            <a:r>
              <a:rPr lang="fr-FR" sz="1400" dirty="0">
                <a:latin typeface="Arial" pitchFamily="34" charset="0"/>
                <a:cs typeface="Arial" pitchFamily="34" charset="0"/>
              </a:rPr>
              <a:t>des lieux des actions </a:t>
            </a:r>
            <a:r>
              <a:rPr lang="fr-FR" sz="1400" dirty="0" smtClean="0">
                <a:latin typeface="Arial" pitchFamily="34" charset="0"/>
                <a:cs typeface="Arial" pitchFamily="34" charset="0"/>
              </a:rPr>
              <a:t>financées, et faciliter le partage de bonnes pratiques. La CFPPA 35 </a:t>
            </a:r>
            <a:r>
              <a:rPr lang="fr-FR" sz="1400" dirty="0">
                <a:latin typeface="Arial" pitchFamily="34" charset="0"/>
                <a:cs typeface="Arial" pitchFamily="34" charset="0"/>
              </a:rPr>
              <a:t>devrait privilégier les financements de l’année suivante vers ces priorités peu couvertes.</a:t>
            </a:r>
          </a:p>
        </p:txBody>
      </p:sp>
    </p:spTree>
    <p:extLst>
      <p:ext uri="{BB962C8B-B14F-4D97-AF65-F5344CB8AC3E}">
        <p14:creationId xmlns:p14="http://schemas.microsoft.com/office/powerpoint/2010/main" val="237798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477788" y="404664"/>
            <a:ext cx="11305256" cy="1066800"/>
          </a:xfrm>
        </p:spPr>
        <p:txBody>
          <a:bodyPr anchor="ctr">
            <a:noAutofit/>
          </a:bodyPr>
          <a:lstStyle/>
          <a:p>
            <a:pPr algn="ctr"/>
            <a:r>
              <a:rPr lang="fr-FR" dirty="0"/>
              <a:t>Recommandations </a:t>
            </a:r>
            <a:r>
              <a:rPr lang="fr-FR" dirty="0" smtClean="0"/>
              <a:t>sur le programme coordonné (4/4)</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18</a:t>
            </a:fld>
            <a:endParaRPr lang="fr-FR"/>
          </a:p>
        </p:txBody>
      </p:sp>
      <p:sp>
        <p:nvSpPr>
          <p:cNvPr id="6" name="Rectangle 5"/>
          <p:cNvSpPr/>
          <p:nvPr/>
        </p:nvSpPr>
        <p:spPr>
          <a:xfrm>
            <a:off x="1053852" y="1484784"/>
            <a:ext cx="10081120" cy="5586145"/>
          </a:xfrm>
          <a:prstGeom prst="rect">
            <a:avLst/>
          </a:prstGeom>
        </p:spPr>
        <p:txBody>
          <a:bodyPr wrap="square">
            <a:spAutoFit/>
          </a:bodyPr>
          <a:lstStyle/>
          <a:p>
            <a:pPr algn="just">
              <a:lnSpc>
                <a:spcPct val="150000"/>
              </a:lnSpc>
            </a:pPr>
            <a:r>
              <a:rPr lang="fr-FR" sz="1400" b="1" dirty="0" smtClean="0">
                <a:latin typeface="Arial" pitchFamily="34" charset="0"/>
                <a:cs typeface="Arial" pitchFamily="34" charset="0"/>
              </a:rPr>
              <a:t>LIENS ENTRE LES PRIORITES:</a:t>
            </a:r>
            <a:endParaRPr lang="fr-FR" sz="1400" b="1" dirty="0">
              <a:latin typeface="Arial" pitchFamily="34" charset="0"/>
              <a:cs typeface="Arial" pitchFamily="34" charset="0"/>
            </a:endParaRPr>
          </a:p>
          <a:p>
            <a:pPr lvl="0" algn="just">
              <a:lnSpc>
                <a:spcPct val="150000"/>
              </a:lnSpc>
            </a:pPr>
            <a:endParaRPr lang="fr-FR" sz="1400" b="1" dirty="0" smtClean="0">
              <a:latin typeface="Arial" pitchFamily="34" charset="0"/>
              <a:cs typeface="Arial" pitchFamily="34" charset="0"/>
            </a:endParaRPr>
          </a:p>
          <a:p>
            <a:pPr marL="285750" lvl="0" indent="-285750" algn="just">
              <a:lnSpc>
                <a:spcPct val="150000"/>
              </a:lnSpc>
              <a:buFont typeface="Arial" pitchFamily="34" charset="0"/>
              <a:buChar char="•"/>
            </a:pPr>
            <a:r>
              <a:rPr lang="fr-FR" sz="1400" dirty="0" smtClean="0">
                <a:latin typeface="Arial" pitchFamily="34" charset="0"/>
                <a:cs typeface="Arial" pitchFamily="34" charset="0"/>
              </a:rPr>
              <a:t>La </a:t>
            </a:r>
            <a:r>
              <a:rPr lang="fr-FR" sz="1400" dirty="0">
                <a:latin typeface="Arial" pitchFamily="34" charset="0"/>
                <a:cs typeface="Arial" pitchFamily="34" charset="0"/>
              </a:rPr>
              <a:t>santé des séniors et la prévention de la perte d’autonomie sont multifactorielles ; les différentes priorités du programme coordonné sont ainsi liées et il convient de </a:t>
            </a:r>
            <a:r>
              <a:rPr lang="fr-FR" sz="1400" b="1" dirty="0">
                <a:latin typeface="Arial" pitchFamily="34" charset="0"/>
                <a:cs typeface="Arial" pitchFamily="34" charset="0"/>
              </a:rPr>
              <a:t>créer des ‘ponts</a:t>
            </a:r>
            <a:r>
              <a:rPr lang="fr-FR" sz="1400" dirty="0">
                <a:latin typeface="Arial" pitchFamily="34" charset="0"/>
                <a:cs typeface="Arial" pitchFamily="34" charset="0"/>
              </a:rPr>
              <a:t>’ entre elles </a:t>
            </a:r>
            <a:r>
              <a:rPr lang="fr-FR" sz="1400" dirty="0" smtClean="0">
                <a:latin typeface="Arial" pitchFamily="34" charset="0"/>
                <a:cs typeface="Arial" pitchFamily="34" charset="0"/>
              </a:rPr>
              <a:t>:</a:t>
            </a:r>
          </a:p>
          <a:p>
            <a:pPr marL="285750" lvl="0" indent="-285750" algn="just">
              <a:lnSpc>
                <a:spcPct val="150000"/>
              </a:lnSpc>
              <a:buFont typeface="Arial" pitchFamily="34" charset="0"/>
              <a:buChar char="•"/>
            </a:pPr>
            <a:endParaRPr lang="fr-FR" sz="800" dirty="0">
              <a:latin typeface="Arial" pitchFamily="34" charset="0"/>
              <a:cs typeface="Arial" pitchFamily="34" charset="0"/>
            </a:endParaRPr>
          </a:p>
          <a:p>
            <a:pPr marL="742950" lvl="1" indent="-285750" algn="just">
              <a:lnSpc>
                <a:spcPct val="150000"/>
              </a:lnSpc>
              <a:buFontTx/>
              <a:buChar char="-"/>
            </a:pPr>
            <a:r>
              <a:rPr lang="fr-FR" sz="1400" dirty="0" smtClean="0">
                <a:latin typeface="Arial" pitchFamily="34" charset="0"/>
                <a:cs typeface="Arial" pitchFamily="34" charset="0"/>
              </a:rPr>
              <a:t>Les </a:t>
            </a:r>
            <a:r>
              <a:rPr lang="fr-FR" sz="1400" dirty="0">
                <a:latin typeface="Arial" pitchFamily="34" charset="0"/>
                <a:cs typeface="Arial" pitchFamily="34" charset="0"/>
              </a:rPr>
              <a:t>thématiques du sommeil et de la </a:t>
            </a:r>
            <a:r>
              <a:rPr lang="fr-FR" sz="1400" dirty="0" smtClean="0">
                <a:latin typeface="Arial" pitchFamily="34" charset="0"/>
                <a:cs typeface="Arial" pitchFamily="34" charset="0"/>
              </a:rPr>
              <a:t>mémoire peuvent </a:t>
            </a:r>
            <a:r>
              <a:rPr lang="fr-FR" sz="1400" dirty="0">
                <a:latin typeface="Arial" pitchFamily="34" charset="0"/>
                <a:cs typeface="Arial" pitchFamily="34" charset="0"/>
              </a:rPr>
              <a:t>être abordées lors des ateliers bien vieillir, activité physique, nutrition, accidents médicamenteux, actions sur le lien social, en raison de l’influence que ces facteurs ont sur le sommeil et la </a:t>
            </a:r>
            <a:r>
              <a:rPr lang="fr-FR" sz="1400" dirty="0" smtClean="0">
                <a:latin typeface="Arial" pitchFamily="34" charset="0"/>
                <a:cs typeface="Arial" pitchFamily="34" charset="0"/>
              </a:rPr>
              <a:t>mémoire</a:t>
            </a:r>
          </a:p>
          <a:p>
            <a:pPr lvl="1" algn="just">
              <a:lnSpc>
                <a:spcPct val="150000"/>
              </a:lnSpc>
            </a:pPr>
            <a:endParaRPr lang="fr-FR" sz="800" dirty="0">
              <a:latin typeface="Arial" pitchFamily="34" charset="0"/>
              <a:cs typeface="Arial" pitchFamily="34" charset="0"/>
            </a:endParaRPr>
          </a:p>
          <a:p>
            <a:pPr marL="742950" lvl="1" indent="-285750" algn="just">
              <a:lnSpc>
                <a:spcPct val="150000"/>
              </a:lnSpc>
              <a:buFontTx/>
              <a:buChar char="-"/>
            </a:pPr>
            <a:r>
              <a:rPr lang="fr-FR" sz="1400" dirty="0" smtClean="0">
                <a:latin typeface="Arial" pitchFamily="34" charset="0"/>
                <a:cs typeface="Arial" pitchFamily="34" charset="0"/>
              </a:rPr>
              <a:t>Les </a:t>
            </a:r>
            <a:r>
              <a:rPr lang="fr-FR" sz="1400" dirty="0">
                <a:latin typeface="Arial" pitchFamily="34" charset="0"/>
                <a:cs typeface="Arial" pitchFamily="34" charset="0"/>
              </a:rPr>
              <a:t>actions sur le numérique peuvent servir de support à des actions de lutte contre l’isolement et à des activités intergénérationnelles, tout en contribuant à l’accès à l’information et aux droits des </a:t>
            </a:r>
            <a:r>
              <a:rPr lang="fr-FR" sz="1400" dirty="0" smtClean="0">
                <a:latin typeface="Arial" pitchFamily="34" charset="0"/>
                <a:cs typeface="Arial" pitchFamily="34" charset="0"/>
              </a:rPr>
              <a:t>séniors</a:t>
            </a:r>
          </a:p>
          <a:p>
            <a:pPr marL="742950" lvl="1" indent="-285750" algn="just">
              <a:lnSpc>
                <a:spcPct val="150000"/>
              </a:lnSpc>
              <a:buFontTx/>
              <a:buChar char="-"/>
            </a:pPr>
            <a:endParaRPr lang="fr-FR" sz="800" dirty="0">
              <a:latin typeface="Arial" pitchFamily="34" charset="0"/>
              <a:cs typeface="Arial" pitchFamily="34" charset="0"/>
            </a:endParaRPr>
          </a:p>
          <a:p>
            <a:pPr marL="742950" lvl="1" indent="-285750" algn="just">
              <a:lnSpc>
                <a:spcPct val="150000"/>
              </a:lnSpc>
              <a:buFontTx/>
              <a:buChar char="-"/>
            </a:pPr>
            <a:r>
              <a:rPr lang="fr-FR" sz="1400" dirty="0">
                <a:latin typeface="Arial" pitchFamily="34" charset="0"/>
                <a:cs typeface="Arial" pitchFamily="34" charset="0"/>
              </a:rPr>
              <a:t>Il serait opportun de créer des parcours de prévention des chutes sur les territoires, combinant des interventions sur l’équilibre, la nutrition, la médication, et l’aménagement de l’habitat, ces interventions multifactorielles ayant fait la preuve de leur efficacité </a:t>
            </a:r>
          </a:p>
          <a:p>
            <a:pPr marL="742950" lvl="1" indent="-285750" algn="just">
              <a:lnSpc>
                <a:spcPct val="150000"/>
              </a:lnSpc>
              <a:buFontTx/>
              <a:buChar char="-"/>
            </a:pPr>
            <a:endParaRPr lang="fr-FR" sz="1400" b="1" dirty="0" smtClean="0">
              <a:latin typeface="Arial" pitchFamily="34" charset="0"/>
              <a:cs typeface="Arial" pitchFamily="34" charset="0"/>
            </a:endParaRPr>
          </a:p>
          <a:p>
            <a:pPr lvl="1">
              <a:lnSpc>
                <a:spcPct val="150000"/>
              </a:lnSpc>
            </a:pPr>
            <a:r>
              <a:rPr lang="fr-FR" sz="1400" dirty="0">
                <a:latin typeface="Arial" pitchFamily="34" charset="0"/>
                <a:cs typeface="Arial" pitchFamily="34" charset="0"/>
              </a:rPr>
              <a:t/>
            </a:r>
            <a:br>
              <a:rPr lang="fr-FR" sz="1400" dirty="0">
                <a:latin typeface="Arial" pitchFamily="34" charset="0"/>
                <a:cs typeface="Arial" pitchFamily="34" charset="0"/>
              </a:rPr>
            </a:br>
            <a:endParaRPr lang="fr-FR" sz="1400" dirty="0">
              <a:latin typeface="Arial" pitchFamily="34" charset="0"/>
              <a:cs typeface="Arial" pitchFamily="34" charset="0"/>
            </a:endParaRPr>
          </a:p>
        </p:txBody>
      </p:sp>
    </p:spTree>
    <p:extLst>
      <p:ext uri="{BB962C8B-B14F-4D97-AF65-F5344CB8AC3E}">
        <p14:creationId xmlns:p14="http://schemas.microsoft.com/office/powerpoint/2010/main" val="203895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89756" y="404664"/>
            <a:ext cx="11305256" cy="1066800"/>
          </a:xfrm>
        </p:spPr>
        <p:txBody>
          <a:bodyPr anchor="t">
            <a:noAutofit/>
          </a:bodyPr>
          <a:lstStyle/>
          <a:p>
            <a:pPr algn="ctr"/>
            <a:r>
              <a:rPr lang="fr-FR" dirty="0" smtClean="0"/>
              <a:t>Autres Recommandations / Priorité</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19</a:t>
            </a:fld>
            <a:endParaRPr lang="fr-FR"/>
          </a:p>
        </p:txBody>
      </p:sp>
      <p:sp>
        <p:nvSpPr>
          <p:cNvPr id="8" name="Rectangle 7"/>
          <p:cNvSpPr/>
          <p:nvPr/>
        </p:nvSpPr>
        <p:spPr>
          <a:xfrm>
            <a:off x="1053852" y="1138674"/>
            <a:ext cx="10369151" cy="5586145"/>
          </a:xfrm>
          <a:prstGeom prst="rect">
            <a:avLst/>
          </a:prstGeom>
        </p:spPr>
        <p:txBody>
          <a:bodyPr wrap="square">
            <a:spAutoFit/>
          </a:bodyPr>
          <a:lstStyle/>
          <a:p>
            <a:pPr marL="285750" lvl="0" indent="-285750" algn="just">
              <a:lnSpc>
                <a:spcPct val="150000"/>
              </a:lnSpc>
              <a:buFont typeface="Arial" pitchFamily="34" charset="0"/>
              <a:buChar char="•"/>
            </a:pPr>
            <a:r>
              <a:rPr lang="fr-FR" sz="1400" b="1" i="1" dirty="0" smtClean="0">
                <a:solidFill>
                  <a:schemeClr val="accent1"/>
                </a:solidFill>
                <a:latin typeface="Arial" pitchFamily="34" charset="0"/>
                <a:cs typeface="Arial" pitchFamily="34" charset="0"/>
              </a:rPr>
              <a:t>Priorité 1 _ Activité Physique:</a:t>
            </a:r>
          </a:p>
          <a:p>
            <a:pPr marL="285750" lvl="0" indent="-285750" algn="just">
              <a:lnSpc>
                <a:spcPct val="150000"/>
              </a:lnSpc>
              <a:buFont typeface="Arial" pitchFamily="34" charset="0"/>
              <a:buChar char="•"/>
            </a:pPr>
            <a:endParaRPr lang="fr-FR" sz="800" b="1" dirty="0" smtClean="0">
              <a:latin typeface="Arial" pitchFamily="34" charset="0"/>
              <a:cs typeface="Arial" pitchFamily="34" charset="0"/>
            </a:endParaRPr>
          </a:p>
          <a:p>
            <a:pPr marL="285750" lvl="0" indent="-285750" algn="just">
              <a:lnSpc>
                <a:spcPct val="150000"/>
              </a:lnSpc>
              <a:buFontTx/>
              <a:buChar char="-"/>
            </a:pPr>
            <a:r>
              <a:rPr lang="fr-FR" sz="1400" i="1" dirty="0" smtClean="0">
                <a:latin typeface="Arial" pitchFamily="34" charset="0"/>
                <a:cs typeface="Arial" pitchFamily="34" charset="0"/>
              </a:rPr>
              <a:t>Etat des lieux: 2</a:t>
            </a:r>
            <a:r>
              <a:rPr lang="fr-FR" sz="1400" i="1" baseline="30000" dirty="0" smtClean="0">
                <a:latin typeface="Arial" pitchFamily="34" charset="0"/>
                <a:cs typeface="Arial" pitchFamily="34" charset="0"/>
              </a:rPr>
              <a:t>e</a:t>
            </a:r>
            <a:r>
              <a:rPr lang="fr-FR" sz="1400" i="1" dirty="0" smtClean="0">
                <a:latin typeface="Arial" pitchFamily="34" charset="0"/>
                <a:cs typeface="Arial" pitchFamily="34" charset="0"/>
              </a:rPr>
              <a:t> catégorie d’actions la plus financée en 2016 et 2017 (17% des actions financées)</a:t>
            </a:r>
          </a:p>
          <a:p>
            <a:pPr marL="285750" lvl="0" indent="-285750" algn="just">
              <a:lnSpc>
                <a:spcPct val="150000"/>
              </a:lnSpc>
              <a:buFontTx/>
              <a:buChar char="-"/>
            </a:pPr>
            <a:endParaRPr lang="fr-FR" sz="7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Continuer à financer de façon conséquente cette thématique prioritaire: tendre vers au moins 1 action / EPCI</a:t>
            </a:r>
          </a:p>
          <a:p>
            <a:pPr marL="285750" lvl="0" indent="-285750" algn="just">
              <a:lnSpc>
                <a:spcPct val="150000"/>
              </a:lnSpc>
              <a:buFontTx/>
              <a:buChar char="-"/>
            </a:pPr>
            <a:endParaRPr lang="fr-FR" sz="7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Continuer </a:t>
            </a:r>
            <a:r>
              <a:rPr lang="fr-FR" sz="1400" dirty="0">
                <a:latin typeface="Arial" pitchFamily="34" charset="0"/>
                <a:cs typeface="Arial" pitchFamily="34" charset="0"/>
              </a:rPr>
              <a:t>à porter une attention particulière à la formation des professionnels encadrant les activités physiques lors de l’instruction des </a:t>
            </a:r>
            <a:r>
              <a:rPr lang="fr-FR" sz="1400" dirty="0" smtClean="0">
                <a:latin typeface="Arial" pitchFamily="34" charset="0"/>
                <a:cs typeface="Arial" pitchFamily="34" charset="0"/>
              </a:rPr>
              <a:t>candidatures</a:t>
            </a:r>
          </a:p>
          <a:p>
            <a:pPr marL="285750" lvl="0" indent="-285750" algn="just">
              <a:lnSpc>
                <a:spcPct val="150000"/>
              </a:lnSpc>
              <a:buFontTx/>
              <a:buChar char="-"/>
            </a:pPr>
            <a:endParaRPr lang="fr-FR" sz="7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Repérer </a:t>
            </a:r>
            <a:r>
              <a:rPr lang="fr-FR" sz="1400" dirty="0">
                <a:latin typeface="Arial" pitchFamily="34" charset="0"/>
                <a:cs typeface="Arial" pitchFamily="34" charset="0"/>
              </a:rPr>
              <a:t>et orienter en priorité les personnes qui en ont le plus besoin vers les activités encadrées par les opérateurs ; </a:t>
            </a:r>
            <a:r>
              <a:rPr lang="fr-FR" sz="1400" dirty="0" smtClean="0">
                <a:latin typeface="Arial" pitchFamily="34" charset="0"/>
                <a:cs typeface="Arial" pitchFamily="34" charset="0"/>
              </a:rPr>
              <a:t>            le </a:t>
            </a:r>
            <a:r>
              <a:rPr lang="fr-FR" sz="1400" dirty="0">
                <a:latin typeface="Arial" pitchFamily="34" charset="0"/>
                <a:cs typeface="Arial" pitchFamily="34" charset="0"/>
              </a:rPr>
              <a:t>public plus autonome peut être orienté vers des activités proposées par d’autres </a:t>
            </a:r>
            <a:r>
              <a:rPr lang="fr-FR" sz="1400" dirty="0" smtClean="0">
                <a:latin typeface="Arial" pitchFamily="34" charset="0"/>
                <a:cs typeface="Arial" pitchFamily="34" charset="0"/>
              </a:rPr>
              <a:t>structures</a:t>
            </a:r>
          </a:p>
          <a:p>
            <a:pPr lvl="0" algn="just">
              <a:lnSpc>
                <a:spcPct val="150000"/>
              </a:lnSpc>
            </a:pPr>
            <a:r>
              <a:rPr lang="fr-FR" sz="1400" dirty="0">
                <a:latin typeface="Arial" pitchFamily="34" charset="0"/>
                <a:cs typeface="Arial" pitchFamily="34" charset="0"/>
              </a:rPr>
              <a:t>	</a:t>
            </a:r>
            <a:r>
              <a:rPr lang="fr-FR" sz="1200" dirty="0" smtClean="0">
                <a:latin typeface="Arial" pitchFamily="34" charset="0"/>
                <a:cs typeface="Arial" pitchFamily="34" charset="0"/>
              </a:rPr>
              <a:t>- Orienter </a:t>
            </a:r>
            <a:r>
              <a:rPr lang="fr-FR" sz="1200" dirty="0">
                <a:latin typeface="Arial" pitchFamily="34" charset="0"/>
                <a:cs typeface="Arial" pitchFamily="34" charset="0"/>
              </a:rPr>
              <a:t>vers les ateliers APA </a:t>
            </a:r>
            <a:r>
              <a:rPr lang="fr-FR" sz="1200" dirty="0" smtClean="0">
                <a:latin typeface="Arial" pitchFamily="34" charset="0"/>
                <a:cs typeface="Arial" pitchFamily="34" charset="0"/>
              </a:rPr>
              <a:t>en </a:t>
            </a:r>
            <a:r>
              <a:rPr lang="fr-FR" sz="1200" dirty="0">
                <a:latin typeface="Arial" pitchFamily="34" charset="0"/>
                <a:cs typeface="Arial" pitchFamily="34" charset="0"/>
              </a:rPr>
              <a:t>priorité les publics qui ne pratiquent pas ou plus d’activité </a:t>
            </a:r>
            <a:r>
              <a:rPr lang="fr-FR" sz="1200" dirty="0" smtClean="0">
                <a:latin typeface="Arial" pitchFamily="34" charset="0"/>
                <a:cs typeface="Arial" pitchFamily="34" charset="0"/>
              </a:rPr>
              <a:t> physique régulière</a:t>
            </a:r>
          </a:p>
          <a:p>
            <a:pPr lvl="0" algn="just">
              <a:lnSpc>
                <a:spcPct val="150000"/>
              </a:lnSpc>
            </a:pPr>
            <a:r>
              <a:rPr lang="fr-FR" sz="1200" dirty="0">
                <a:latin typeface="Arial" pitchFamily="34" charset="0"/>
                <a:cs typeface="Arial" pitchFamily="34" charset="0"/>
              </a:rPr>
              <a:t>	</a:t>
            </a:r>
            <a:r>
              <a:rPr lang="fr-FR" sz="1200" dirty="0" smtClean="0">
                <a:latin typeface="Arial" pitchFamily="34" charset="0"/>
                <a:cs typeface="Arial" pitchFamily="34" charset="0"/>
              </a:rPr>
              <a:t>- Orienter </a:t>
            </a:r>
            <a:r>
              <a:rPr lang="fr-FR" sz="1200" dirty="0">
                <a:latin typeface="Arial" pitchFamily="34" charset="0"/>
                <a:cs typeface="Arial" pitchFamily="34" charset="0"/>
              </a:rPr>
              <a:t>vers les ateliers équilibre / prévention des chutes les personnes qui ont chuté ou à risque de </a:t>
            </a:r>
            <a:r>
              <a:rPr lang="fr-FR" sz="1200" dirty="0" smtClean="0">
                <a:latin typeface="Arial" pitchFamily="34" charset="0"/>
                <a:cs typeface="Arial" pitchFamily="34" charset="0"/>
              </a:rPr>
              <a:t>chutes</a:t>
            </a:r>
          </a:p>
          <a:p>
            <a:pPr lvl="0" algn="just">
              <a:lnSpc>
                <a:spcPct val="150000"/>
              </a:lnSpc>
            </a:pPr>
            <a:endParaRPr lang="fr-FR" sz="7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Assurer </a:t>
            </a:r>
            <a:r>
              <a:rPr lang="fr-FR" sz="1400" dirty="0">
                <a:latin typeface="Arial" pitchFamily="34" charset="0"/>
                <a:cs typeface="Arial" pitchFamily="34" charset="0"/>
              </a:rPr>
              <a:t>une pérennité de la pratique sportive, via l’orientation des séniors à la suite des ateliers opérateurs vers des activités pérennes. </a:t>
            </a:r>
            <a:endParaRPr lang="fr-FR" sz="1400" dirty="0" smtClean="0">
              <a:latin typeface="Arial" pitchFamily="34" charset="0"/>
              <a:cs typeface="Arial" pitchFamily="34" charset="0"/>
            </a:endParaRPr>
          </a:p>
          <a:p>
            <a:pPr marL="285750" lvl="0" indent="-285750" algn="just">
              <a:lnSpc>
                <a:spcPct val="150000"/>
              </a:lnSpc>
              <a:buFontTx/>
              <a:buChar char="-"/>
            </a:pPr>
            <a:endParaRPr lang="fr-FR" sz="7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Développer </a:t>
            </a:r>
            <a:r>
              <a:rPr lang="fr-FR" sz="1400" dirty="0">
                <a:latin typeface="Arial" pitchFamily="34" charset="0"/>
                <a:cs typeface="Arial" pitchFamily="34" charset="0"/>
              </a:rPr>
              <a:t>de l’offre de suite APA pour les personnes qui ont des difficultés. Peu </a:t>
            </a:r>
            <a:r>
              <a:rPr lang="fr-FR" sz="1400" dirty="0" smtClean="0">
                <a:latin typeface="Arial" pitchFamily="34" charset="0"/>
                <a:cs typeface="Arial" pitchFamily="34" charset="0"/>
              </a:rPr>
              <a:t>d’ateliers de suite </a:t>
            </a:r>
            <a:r>
              <a:rPr lang="fr-FR" sz="1400" dirty="0">
                <a:latin typeface="Arial" pitchFamily="34" charset="0"/>
                <a:cs typeface="Arial" pitchFamily="34" charset="0"/>
              </a:rPr>
              <a:t>à l’heure actuelle. Développer les programmes de </a:t>
            </a:r>
            <a:r>
              <a:rPr lang="fr-FR" sz="1400" dirty="0" err="1">
                <a:latin typeface="Arial" pitchFamily="34" charset="0"/>
                <a:cs typeface="Arial" pitchFamily="34" charset="0"/>
              </a:rPr>
              <a:t>Taï</a:t>
            </a:r>
            <a:r>
              <a:rPr lang="fr-FR" sz="1400" dirty="0">
                <a:latin typeface="Arial" pitchFamily="34" charset="0"/>
                <a:cs typeface="Arial" pitchFamily="34" charset="0"/>
              </a:rPr>
              <a:t> Chi sur l’année qui sont efficaces dans la prévention des chutes</a:t>
            </a:r>
            <a:r>
              <a:rPr lang="fr-FR" sz="1400" dirty="0" smtClean="0">
                <a:latin typeface="Arial" pitchFamily="34" charset="0"/>
                <a:cs typeface="Arial" pitchFamily="34" charset="0"/>
              </a:rPr>
              <a:t>.</a:t>
            </a:r>
          </a:p>
          <a:p>
            <a:pPr marL="285750" lvl="0" indent="-285750" algn="just">
              <a:lnSpc>
                <a:spcPct val="150000"/>
              </a:lnSpc>
              <a:buFontTx/>
              <a:buChar char="-"/>
            </a:pPr>
            <a:endParaRPr lang="fr-FR" sz="1400" dirty="0" smtClean="0">
              <a:latin typeface="Arial" pitchFamily="34" charset="0"/>
              <a:cs typeface="Arial" pitchFamily="34" charset="0"/>
            </a:endParaRPr>
          </a:p>
        </p:txBody>
      </p:sp>
    </p:spTree>
    <p:extLst>
      <p:ext uri="{BB962C8B-B14F-4D97-AF65-F5344CB8AC3E}">
        <p14:creationId xmlns:p14="http://schemas.microsoft.com/office/powerpoint/2010/main" val="160750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7868" y="332656"/>
            <a:ext cx="9143538" cy="1066800"/>
          </a:xfrm>
        </p:spPr>
        <p:txBody>
          <a:bodyPr anchor="ctr"/>
          <a:lstStyle/>
          <a:p>
            <a:pPr algn="ctr"/>
            <a:r>
              <a:rPr lang="fr-FR" dirty="0" smtClean="0"/>
              <a:t>Contexte</a:t>
            </a:r>
            <a:endParaRPr lang="fr-FR" dirty="0"/>
          </a:p>
        </p:txBody>
      </p:sp>
      <p:sp>
        <p:nvSpPr>
          <p:cNvPr id="3" name="Espace réservé du contenu 2"/>
          <p:cNvSpPr>
            <a:spLocks noGrp="1"/>
          </p:cNvSpPr>
          <p:nvPr>
            <p:ph idx="1"/>
          </p:nvPr>
        </p:nvSpPr>
        <p:spPr>
          <a:xfrm>
            <a:off x="1341884" y="1556792"/>
            <a:ext cx="9143538" cy="4114800"/>
          </a:xfrm>
        </p:spPr>
        <p:txBody>
          <a:bodyPr>
            <a:normAutofit/>
          </a:bodyPr>
          <a:lstStyle/>
          <a:p>
            <a:pPr algn="just">
              <a:lnSpc>
                <a:spcPct val="150000"/>
              </a:lnSpc>
            </a:pPr>
            <a:r>
              <a:rPr lang="fr-FR" sz="1400" dirty="0" smtClean="0">
                <a:latin typeface="Arial" pitchFamily="34" charset="0"/>
                <a:cs typeface="Arial" pitchFamily="34" charset="0"/>
              </a:rPr>
              <a:t>La conférence des financeurs de la prévention de la perte d’autonomie des personnes âgées (CFPPA) :        une instance de coordination institutionnelle instaurée par la loi ASV dans chaque département</a:t>
            </a:r>
          </a:p>
          <a:p>
            <a:pPr algn="just">
              <a:lnSpc>
                <a:spcPct val="150000"/>
              </a:lnSpc>
            </a:pPr>
            <a:r>
              <a:rPr lang="fr-FR" sz="1400" dirty="0" smtClean="0">
                <a:latin typeface="Arial" pitchFamily="34" charset="0"/>
                <a:cs typeface="Arial" pitchFamily="34" charset="0"/>
              </a:rPr>
              <a:t>En Ille-et-Vilaine, département préfigurateur, dispositif installé fin 2015. </a:t>
            </a:r>
          </a:p>
          <a:p>
            <a:pPr algn="just">
              <a:lnSpc>
                <a:spcPct val="150000"/>
              </a:lnSpc>
            </a:pPr>
            <a:r>
              <a:rPr lang="fr-FR" sz="1400" dirty="0" smtClean="0">
                <a:latin typeface="Arial" pitchFamily="34" charset="0"/>
                <a:cs typeface="Arial" pitchFamily="34" charset="0"/>
              </a:rPr>
              <a:t>2016: Diagnostic COMPAS et élaboration du programme coordonné avec ses 15 thématiques prioritaires</a:t>
            </a:r>
          </a:p>
          <a:p>
            <a:pPr algn="just">
              <a:lnSpc>
                <a:spcPct val="150000"/>
              </a:lnSpc>
            </a:pPr>
            <a:r>
              <a:rPr lang="fr-FR" sz="1400" dirty="0" smtClean="0">
                <a:latin typeface="Arial" pitchFamily="34" charset="0"/>
                <a:cs typeface="Arial" pitchFamily="34" charset="0"/>
              </a:rPr>
              <a:t>2018: Evaluation des actions financées par la conférence des financeurs depuis sa mise en place.        Objectif: réajuster la stratégie et la gouvernance du dispositif, améliorer et développer l’offre d’actions de prévention</a:t>
            </a:r>
          </a:p>
          <a:p>
            <a:pPr algn="just">
              <a:lnSpc>
                <a:spcPct val="150000"/>
              </a:lnSpc>
            </a:pPr>
            <a:r>
              <a:rPr lang="fr-FR" sz="1400" dirty="0" smtClean="0">
                <a:latin typeface="Arial" pitchFamily="34" charset="0"/>
                <a:cs typeface="Arial" pitchFamily="34" charset="0"/>
              </a:rPr>
              <a:t>Réunions de restitution: partage de l’évaluation et échanges autour des préconisations</a:t>
            </a:r>
          </a:p>
          <a:p>
            <a:pPr lvl="1" algn="just">
              <a:lnSpc>
                <a:spcPct val="150000"/>
              </a:lnSpc>
            </a:pPr>
            <a:endParaRPr lang="fr-FR" sz="1000" dirty="0" smtClean="0">
              <a:latin typeface="Arial" pitchFamily="34" charset="0"/>
              <a:cs typeface="Arial" pitchFamily="34" charset="0"/>
            </a:endParaRPr>
          </a:p>
          <a:p>
            <a:pPr lvl="1" algn="just">
              <a:lnSpc>
                <a:spcPct val="150000"/>
              </a:lnSpc>
            </a:pPr>
            <a:endParaRPr lang="fr-FR" sz="10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F28FB93-0A08-4E7D-8E63-9EFA29F1E093}" type="slidenum">
              <a:rPr lang="fr-FR" smtClean="0"/>
              <a:pPr/>
              <a:t>2</a:t>
            </a:fld>
            <a:endParaRPr lang="fr-FR"/>
          </a:p>
        </p:txBody>
      </p:sp>
    </p:spTree>
    <p:extLst>
      <p:ext uri="{BB962C8B-B14F-4D97-AF65-F5344CB8AC3E}">
        <p14:creationId xmlns:p14="http://schemas.microsoft.com/office/powerpoint/2010/main" val="381709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89756" y="404664"/>
            <a:ext cx="11305256" cy="1066800"/>
          </a:xfrm>
        </p:spPr>
        <p:txBody>
          <a:bodyPr anchor="t">
            <a:noAutofit/>
          </a:bodyPr>
          <a:lstStyle/>
          <a:p>
            <a:pPr algn="ctr"/>
            <a:r>
              <a:rPr lang="fr-FR" dirty="0" smtClean="0"/>
              <a:t>Autres Recommandations / Priorité</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20</a:t>
            </a:fld>
            <a:endParaRPr lang="fr-FR"/>
          </a:p>
        </p:txBody>
      </p:sp>
      <p:sp>
        <p:nvSpPr>
          <p:cNvPr id="8" name="Rectangle 7"/>
          <p:cNvSpPr/>
          <p:nvPr/>
        </p:nvSpPr>
        <p:spPr>
          <a:xfrm>
            <a:off x="1229320" y="1268760"/>
            <a:ext cx="9937104" cy="5539978"/>
          </a:xfrm>
          <a:prstGeom prst="rect">
            <a:avLst/>
          </a:prstGeom>
        </p:spPr>
        <p:txBody>
          <a:bodyPr wrap="square">
            <a:spAutoFit/>
          </a:bodyPr>
          <a:lstStyle/>
          <a:p>
            <a:pPr marL="285750" lvl="0" indent="-285750" algn="just">
              <a:lnSpc>
                <a:spcPct val="150000"/>
              </a:lnSpc>
              <a:buFont typeface="Arial" pitchFamily="34" charset="0"/>
              <a:buChar char="•"/>
            </a:pPr>
            <a:r>
              <a:rPr lang="fr-FR" sz="1400" b="1" i="1" dirty="0" smtClean="0">
                <a:solidFill>
                  <a:schemeClr val="accent1"/>
                </a:solidFill>
                <a:latin typeface="Arial" pitchFamily="34" charset="0"/>
                <a:cs typeface="Arial" pitchFamily="34" charset="0"/>
              </a:rPr>
              <a:t>Priorité 1 _ Nutrition:</a:t>
            </a:r>
          </a:p>
          <a:p>
            <a:pPr marL="285750" lvl="0" indent="-285750" algn="just">
              <a:lnSpc>
                <a:spcPct val="150000"/>
              </a:lnSpc>
              <a:buFont typeface="Arial" pitchFamily="34" charset="0"/>
              <a:buChar char="•"/>
            </a:pPr>
            <a:endParaRPr lang="fr-FR" sz="800" b="1" dirty="0" smtClean="0">
              <a:latin typeface="Arial" pitchFamily="34" charset="0"/>
              <a:cs typeface="Arial" pitchFamily="34" charset="0"/>
            </a:endParaRPr>
          </a:p>
          <a:p>
            <a:pPr marL="285750" indent="-285750" algn="just">
              <a:lnSpc>
                <a:spcPct val="150000"/>
              </a:lnSpc>
              <a:buFontTx/>
              <a:buChar char="-"/>
            </a:pPr>
            <a:r>
              <a:rPr lang="fr-FR" sz="1400" i="1" dirty="0" smtClean="0">
                <a:latin typeface="Arial" pitchFamily="34" charset="0"/>
                <a:cs typeface="Arial" pitchFamily="34" charset="0"/>
              </a:rPr>
              <a:t>Etat des lieux: 2016: 6% des actions financées en 2016; 12% en 2017</a:t>
            </a:r>
          </a:p>
          <a:p>
            <a:pPr marL="285750" indent="-285750" algn="just">
              <a:lnSpc>
                <a:spcPct val="150000"/>
              </a:lnSpc>
              <a:buFontTx/>
              <a:buChar char="-"/>
            </a:pPr>
            <a:endParaRPr lang="fr-FR" sz="800" i="1" dirty="0" smtClean="0">
              <a:latin typeface="Arial" pitchFamily="34" charset="0"/>
              <a:cs typeface="Arial" pitchFamily="34" charset="0"/>
            </a:endParaRPr>
          </a:p>
          <a:p>
            <a:pPr marL="285750" indent="-285750" algn="just">
              <a:lnSpc>
                <a:spcPct val="150000"/>
              </a:lnSpc>
              <a:buFontTx/>
              <a:buChar char="-"/>
            </a:pPr>
            <a:r>
              <a:rPr lang="fr-FR" sz="1400" dirty="0" smtClean="0">
                <a:latin typeface="Arial" pitchFamily="34" charset="0"/>
                <a:cs typeface="Arial" pitchFamily="34" charset="0"/>
              </a:rPr>
              <a:t>Financer </a:t>
            </a:r>
            <a:r>
              <a:rPr lang="fr-FR" sz="1400" dirty="0">
                <a:latin typeface="Arial" pitchFamily="34" charset="0"/>
                <a:cs typeface="Arial" pitchFamily="34" charset="0"/>
              </a:rPr>
              <a:t>de façon conséquente cette thématique prioritaire: </a:t>
            </a:r>
            <a:r>
              <a:rPr lang="fr-FR" sz="1400" dirty="0" smtClean="0">
                <a:latin typeface="Arial" pitchFamily="34" charset="0"/>
                <a:cs typeface="Arial" pitchFamily="34" charset="0"/>
              </a:rPr>
              <a:t>tendre vers au </a:t>
            </a:r>
            <a:r>
              <a:rPr lang="fr-FR" sz="1400" dirty="0">
                <a:latin typeface="Arial" pitchFamily="34" charset="0"/>
                <a:cs typeface="Arial" pitchFamily="34" charset="0"/>
              </a:rPr>
              <a:t>moins 1 action / EPCI</a:t>
            </a:r>
          </a:p>
          <a:p>
            <a:pPr marL="285750" lvl="0" indent="-285750" algn="just">
              <a:lnSpc>
                <a:spcPct val="150000"/>
              </a:lnSpc>
              <a:buFontTx/>
              <a:buChar char="-"/>
            </a:pPr>
            <a:endParaRPr lang="fr-FR" sz="8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Chercher </a:t>
            </a:r>
            <a:r>
              <a:rPr lang="fr-FR" sz="1400" dirty="0">
                <a:latin typeface="Arial" pitchFamily="34" charset="0"/>
                <a:cs typeface="Arial" pitchFamily="34" charset="0"/>
              </a:rPr>
              <a:t>une participation active du public lors des ateliers </a:t>
            </a:r>
            <a:r>
              <a:rPr lang="fr-FR" sz="1400" dirty="0" smtClean="0">
                <a:latin typeface="Arial" pitchFamily="34" charset="0"/>
                <a:cs typeface="Arial" pitchFamily="34" charset="0"/>
              </a:rPr>
              <a:t>nutrition, </a:t>
            </a:r>
            <a:r>
              <a:rPr lang="fr-FR" sz="1400" dirty="0">
                <a:latin typeface="Arial" pitchFamily="34" charset="0"/>
                <a:cs typeface="Arial" pitchFamily="34" charset="0"/>
              </a:rPr>
              <a:t>avec l’établissement d’objectifs nutritionnels personnalisés en partant des habitudes alimentaires des </a:t>
            </a:r>
            <a:r>
              <a:rPr lang="fr-FR" sz="1400" dirty="0" smtClean="0">
                <a:latin typeface="Arial" pitchFamily="34" charset="0"/>
                <a:cs typeface="Arial" pitchFamily="34" charset="0"/>
              </a:rPr>
              <a:t>personnes (interventions les plus prometteuses sur le changement de comportement)</a:t>
            </a:r>
          </a:p>
          <a:p>
            <a:pPr marL="285750" lvl="0" indent="-285750" algn="just">
              <a:lnSpc>
                <a:spcPct val="150000"/>
              </a:lnSpc>
              <a:buFontTx/>
              <a:buChar char="-"/>
            </a:pPr>
            <a:endParaRPr lang="fr-FR" sz="8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Positionner </a:t>
            </a:r>
            <a:r>
              <a:rPr lang="fr-FR" sz="1400" dirty="0">
                <a:latin typeface="Arial" pitchFamily="34" charset="0"/>
                <a:cs typeface="Arial" pitchFamily="34" charset="0"/>
              </a:rPr>
              <a:t>les ateliers cuisine en complémentarité (offre de suite) des ateliers nutrition. Ces ateliers permettent en effet d’acquérir des compétences complémentaires aux connaissances </a:t>
            </a:r>
            <a:r>
              <a:rPr lang="fr-FR" sz="1400" dirty="0" smtClean="0">
                <a:latin typeface="Arial" pitchFamily="34" charset="0"/>
                <a:cs typeface="Arial" pitchFamily="34" charset="0"/>
              </a:rPr>
              <a:t>nutritionnelles</a:t>
            </a:r>
          </a:p>
          <a:p>
            <a:pPr marL="285750" lvl="0" indent="-285750" algn="just">
              <a:lnSpc>
                <a:spcPct val="150000"/>
              </a:lnSpc>
              <a:buFontTx/>
              <a:buChar char="-"/>
            </a:pPr>
            <a:endParaRPr lang="fr-FR" sz="8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Repérer </a:t>
            </a:r>
            <a:r>
              <a:rPr lang="fr-FR" sz="1400" dirty="0">
                <a:latin typeface="Arial" pitchFamily="34" charset="0"/>
                <a:cs typeface="Arial" pitchFamily="34" charset="0"/>
              </a:rPr>
              <a:t>et inciter les personnes vivant seules / qui viennent de perdre leur conjoint</a:t>
            </a:r>
            <a:r>
              <a:rPr lang="fr-FR" sz="1400" b="1" dirty="0">
                <a:latin typeface="Arial" pitchFamily="34" charset="0"/>
                <a:cs typeface="Arial" pitchFamily="34" charset="0"/>
              </a:rPr>
              <a:t>, </a:t>
            </a:r>
            <a:r>
              <a:rPr lang="fr-FR" sz="1400" dirty="0">
                <a:latin typeface="Arial" pitchFamily="34" charset="0"/>
                <a:cs typeface="Arial" pitchFamily="34" charset="0"/>
              </a:rPr>
              <a:t>et en particulier les hommes</a:t>
            </a:r>
            <a:r>
              <a:rPr lang="fr-FR" sz="1400" b="1" dirty="0">
                <a:latin typeface="Arial" pitchFamily="34" charset="0"/>
                <a:cs typeface="Arial" pitchFamily="34" charset="0"/>
              </a:rPr>
              <a:t>, </a:t>
            </a:r>
            <a:r>
              <a:rPr lang="fr-FR" sz="1400" dirty="0">
                <a:latin typeface="Arial" pitchFamily="34" charset="0"/>
                <a:cs typeface="Arial" pitchFamily="34" charset="0"/>
              </a:rPr>
              <a:t>à participer aux ateliers </a:t>
            </a:r>
            <a:r>
              <a:rPr lang="fr-FR" sz="1400" dirty="0" smtClean="0">
                <a:latin typeface="Arial" pitchFamily="34" charset="0"/>
                <a:cs typeface="Arial" pitchFamily="34" charset="0"/>
              </a:rPr>
              <a:t>cuisine</a:t>
            </a:r>
          </a:p>
          <a:p>
            <a:pPr marL="285750" lvl="0" indent="-285750" algn="just">
              <a:lnSpc>
                <a:spcPct val="150000"/>
              </a:lnSpc>
              <a:buFontTx/>
              <a:buChar char="-"/>
            </a:pPr>
            <a:endParaRPr lang="fr-FR" sz="8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Utiliser la cuisine et les pratiques culinaires des séniors comme vecteur d’activité intergénérationnelle</a:t>
            </a:r>
            <a:endParaRPr lang="fr-FR" sz="800" dirty="0">
              <a:latin typeface="Arial" pitchFamily="34" charset="0"/>
              <a:cs typeface="Arial" pitchFamily="34" charset="0"/>
            </a:endParaRPr>
          </a:p>
          <a:p>
            <a:pPr marL="285750" lvl="0" indent="-285750" algn="just">
              <a:lnSpc>
                <a:spcPct val="150000"/>
              </a:lnSpc>
              <a:buFont typeface="Arial" pitchFamily="34" charset="0"/>
              <a:buChar char="•"/>
            </a:pPr>
            <a:endParaRPr lang="fr-FR" sz="1400" dirty="0">
              <a:latin typeface="Arial" pitchFamily="34" charset="0"/>
              <a:cs typeface="Arial" pitchFamily="34" charset="0"/>
            </a:endParaRPr>
          </a:p>
          <a:p>
            <a:pPr marL="285750" lvl="0" indent="-285750" algn="just">
              <a:lnSpc>
                <a:spcPct val="150000"/>
              </a:lnSpc>
              <a:buFont typeface="Arial" pitchFamily="34" charset="0"/>
              <a:buChar char="•"/>
            </a:pPr>
            <a:endParaRPr lang="fr-FR" sz="1400" dirty="0" smtClean="0">
              <a:latin typeface="Arial" pitchFamily="34" charset="0"/>
              <a:cs typeface="Arial" pitchFamily="34" charset="0"/>
            </a:endParaRPr>
          </a:p>
        </p:txBody>
      </p:sp>
    </p:spTree>
    <p:extLst>
      <p:ext uri="{BB962C8B-B14F-4D97-AF65-F5344CB8AC3E}">
        <p14:creationId xmlns:p14="http://schemas.microsoft.com/office/powerpoint/2010/main" val="142440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89756" y="404664"/>
            <a:ext cx="11305256" cy="1066800"/>
          </a:xfrm>
        </p:spPr>
        <p:txBody>
          <a:bodyPr anchor="t">
            <a:noAutofit/>
          </a:bodyPr>
          <a:lstStyle/>
          <a:p>
            <a:pPr algn="ctr"/>
            <a:r>
              <a:rPr lang="fr-FR" dirty="0" smtClean="0"/>
              <a:t>Autres Recommandations / Priorité</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21</a:t>
            </a:fld>
            <a:endParaRPr lang="fr-FR"/>
          </a:p>
        </p:txBody>
      </p:sp>
      <p:sp>
        <p:nvSpPr>
          <p:cNvPr id="8" name="Rectangle 7"/>
          <p:cNvSpPr/>
          <p:nvPr/>
        </p:nvSpPr>
        <p:spPr>
          <a:xfrm>
            <a:off x="981844" y="1340768"/>
            <a:ext cx="10297144" cy="5555367"/>
          </a:xfrm>
          <a:prstGeom prst="rect">
            <a:avLst/>
          </a:prstGeom>
        </p:spPr>
        <p:txBody>
          <a:bodyPr wrap="square">
            <a:spAutoFit/>
          </a:bodyPr>
          <a:lstStyle/>
          <a:p>
            <a:pPr marL="285750" lvl="0" indent="-285750" algn="just">
              <a:lnSpc>
                <a:spcPct val="150000"/>
              </a:lnSpc>
              <a:buFont typeface="Arial" pitchFamily="34" charset="0"/>
              <a:buChar char="•"/>
            </a:pPr>
            <a:r>
              <a:rPr lang="fr-FR" sz="1400" b="1" i="1" dirty="0" smtClean="0">
                <a:solidFill>
                  <a:schemeClr val="accent1"/>
                </a:solidFill>
                <a:latin typeface="Arial" pitchFamily="34" charset="0"/>
                <a:cs typeface="Arial" pitchFamily="34" charset="0"/>
              </a:rPr>
              <a:t>Priorité 1_Mémoire:</a:t>
            </a:r>
          </a:p>
          <a:p>
            <a:pPr marL="285750" lvl="0" indent="-285750" algn="just">
              <a:lnSpc>
                <a:spcPct val="150000"/>
              </a:lnSpc>
              <a:buFont typeface="Arial" pitchFamily="34" charset="0"/>
              <a:buChar char="•"/>
            </a:pPr>
            <a:endParaRPr lang="fr-FR" sz="800" i="1" dirty="0">
              <a:latin typeface="Arial" pitchFamily="34" charset="0"/>
              <a:cs typeface="Arial" pitchFamily="34" charset="0"/>
            </a:endParaRPr>
          </a:p>
          <a:p>
            <a:pPr marL="285750" lvl="0" indent="-285750" algn="just">
              <a:lnSpc>
                <a:spcPct val="150000"/>
              </a:lnSpc>
              <a:buFontTx/>
              <a:buChar char="-"/>
            </a:pPr>
            <a:r>
              <a:rPr lang="fr-FR" sz="1400" i="1" dirty="0" smtClean="0">
                <a:latin typeface="Arial" pitchFamily="34" charset="0"/>
                <a:cs typeface="Arial" pitchFamily="34" charset="0"/>
              </a:rPr>
              <a:t>Etat des lieux: 10% des actions financées en 2016, 5% en 2017</a:t>
            </a:r>
          </a:p>
          <a:p>
            <a:pPr marL="285750" lvl="0" indent="-285750" algn="just">
              <a:lnSpc>
                <a:spcPct val="150000"/>
              </a:lnSpc>
              <a:buFontTx/>
              <a:buChar char="-"/>
            </a:pPr>
            <a:endParaRPr lang="fr-FR" sz="8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Veiller </a:t>
            </a:r>
            <a:r>
              <a:rPr lang="fr-FR" sz="1400" dirty="0">
                <a:latin typeface="Arial" pitchFamily="34" charset="0"/>
                <a:cs typeface="Arial" pitchFamily="34" charset="0"/>
              </a:rPr>
              <a:t>à couvrir cette thématique fortement plébiscitée par les séniors (enquête </a:t>
            </a:r>
            <a:r>
              <a:rPr lang="fr-FR" sz="1400" dirty="0" err="1">
                <a:latin typeface="Arial" pitchFamily="34" charset="0"/>
                <a:cs typeface="Arial" pitchFamily="34" charset="0"/>
              </a:rPr>
              <a:t>GeMouv</a:t>
            </a:r>
            <a:r>
              <a:rPr lang="fr-FR" sz="1400" dirty="0">
                <a:latin typeface="Arial" pitchFamily="34" charset="0"/>
                <a:cs typeface="Arial" pitchFamily="34" charset="0"/>
              </a:rPr>
              <a:t>) en développant des activités pour tout public et pour séniors avec troubles </a:t>
            </a:r>
            <a:r>
              <a:rPr lang="fr-FR" sz="1400" dirty="0" smtClean="0">
                <a:latin typeface="Arial" pitchFamily="34" charset="0"/>
                <a:cs typeface="Arial" pitchFamily="34" charset="0"/>
              </a:rPr>
              <a:t>cognitifs</a:t>
            </a:r>
          </a:p>
          <a:p>
            <a:pPr marL="285750" lvl="0" indent="-285750" algn="just">
              <a:buFontTx/>
              <a:buChar char="-"/>
            </a:pPr>
            <a:endParaRPr lang="fr-FR" sz="8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Encourager </a:t>
            </a:r>
            <a:r>
              <a:rPr lang="fr-FR" sz="1400" dirty="0">
                <a:latin typeface="Arial" pitchFamily="34" charset="0"/>
                <a:cs typeface="Arial" pitchFamily="34" charset="0"/>
              </a:rPr>
              <a:t>les porteurs de projets à diversifier les fonctions cognitives ciblées dans les ateliers </a:t>
            </a:r>
            <a:r>
              <a:rPr lang="fr-FR" sz="1400" dirty="0" smtClean="0">
                <a:latin typeface="Arial" pitchFamily="34" charset="0"/>
                <a:cs typeface="Arial" pitchFamily="34" charset="0"/>
              </a:rPr>
              <a:t>mémoire (intervention prometteuse)</a:t>
            </a:r>
          </a:p>
          <a:p>
            <a:pPr marL="285750" lvl="0" indent="-285750" algn="just">
              <a:buFontTx/>
              <a:buChar char="-"/>
            </a:pPr>
            <a:endParaRPr lang="fr-FR" sz="8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Tester </a:t>
            </a:r>
            <a:r>
              <a:rPr lang="fr-FR" sz="1400" dirty="0">
                <a:latin typeface="Arial" pitchFamily="34" charset="0"/>
                <a:cs typeface="Arial" pitchFamily="34" charset="0"/>
              </a:rPr>
              <a:t>la possibilité pour des opérateurs de former certains participants afin qu’ils prennent le relais dans l’organisation des ateliers (transfert de compétences vers une offre de </a:t>
            </a:r>
            <a:r>
              <a:rPr lang="fr-FR" sz="1400" dirty="0" smtClean="0">
                <a:latin typeface="Arial" pitchFamily="34" charset="0"/>
                <a:cs typeface="Arial" pitchFamily="34" charset="0"/>
              </a:rPr>
              <a:t>suite), selon un principe de pair-</a:t>
            </a:r>
            <a:r>
              <a:rPr lang="fr-FR" sz="1400" dirty="0" err="1" smtClean="0">
                <a:latin typeface="Arial" pitchFamily="34" charset="0"/>
                <a:cs typeface="Arial" pitchFamily="34" charset="0"/>
              </a:rPr>
              <a:t>aidance</a:t>
            </a:r>
            <a:r>
              <a:rPr lang="fr-FR" sz="1400" dirty="0" smtClean="0">
                <a:latin typeface="Arial" pitchFamily="34" charset="0"/>
                <a:cs typeface="Arial" pitchFamily="34" charset="0"/>
              </a:rPr>
              <a:t>, et </a:t>
            </a:r>
            <a:r>
              <a:rPr lang="fr-FR" sz="1400" dirty="0">
                <a:latin typeface="Arial" pitchFamily="34" charset="0"/>
                <a:cs typeface="Arial" pitchFamily="34" charset="0"/>
              </a:rPr>
              <a:t>les équiper avec des exercices </a:t>
            </a:r>
            <a:r>
              <a:rPr lang="fr-FR" sz="1400" dirty="0" smtClean="0">
                <a:latin typeface="Arial" pitchFamily="34" charset="0"/>
                <a:cs typeface="Arial" pitchFamily="34" charset="0"/>
              </a:rPr>
              <a:t>adéquats</a:t>
            </a:r>
          </a:p>
          <a:p>
            <a:pPr marL="285750" lvl="0" indent="-285750" algn="just">
              <a:lnSpc>
                <a:spcPct val="150000"/>
              </a:lnSpc>
              <a:buFontTx/>
              <a:buChar char="-"/>
            </a:pPr>
            <a:endParaRPr lang="fr-FR" sz="800" dirty="0" smtClean="0">
              <a:latin typeface="Arial" pitchFamily="34" charset="0"/>
              <a:cs typeface="Arial" pitchFamily="34" charset="0"/>
            </a:endParaRPr>
          </a:p>
          <a:p>
            <a:pPr marL="285750" indent="-285750" algn="just">
              <a:lnSpc>
                <a:spcPct val="150000"/>
              </a:lnSpc>
              <a:buFontTx/>
              <a:buChar char="-"/>
            </a:pPr>
            <a:r>
              <a:rPr lang="fr-FR" sz="1400" dirty="0">
                <a:latin typeface="Arial" pitchFamily="34" charset="0"/>
                <a:cs typeface="Arial" pitchFamily="34" charset="0"/>
              </a:rPr>
              <a:t>La mémoire étant influencée par la nutrition, l’activité physique, le sommeil, la prise de médicaments, le lien social, insister lors des ateliers ciblant ces thématiques sur l’impact qu’ils ont sur la mémoire</a:t>
            </a:r>
          </a:p>
          <a:p>
            <a:pPr lvl="0" algn="just">
              <a:lnSpc>
                <a:spcPct val="150000"/>
              </a:lnSpc>
            </a:pPr>
            <a:endParaRPr lang="fr-FR" sz="1400" dirty="0">
              <a:latin typeface="Arial" pitchFamily="34" charset="0"/>
              <a:cs typeface="Arial" pitchFamily="34" charset="0"/>
            </a:endParaRPr>
          </a:p>
          <a:p>
            <a:pPr marL="285750" lvl="0" indent="-285750" algn="just">
              <a:lnSpc>
                <a:spcPct val="150000"/>
              </a:lnSpc>
              <a:buFont typeface="Arial" pitchFamily="34" charset="0"/>
              <a:buChar char="•"/>
            </a:pPr>
            <a:endParaRPr lang="fr-FR" sz="1400" dirty="0">
              <a:latin typeface="Arial" pitchFamily="34" charset="0"/>
              <a:cs typeface="Arial" pitchFamily="34" charset="0"/>
            </a:endParaRPr>
          </a:p>
          <a:p>
            <a:pPr marL="285750" lvl="0" indent="-285750" algn="just">
              <a:lnSpc>
                <a:spcPct val="150000"/>
              </a:lnSpc>
              <a:buFont typeface="Arial" pitchFamily="34" charset="0"/>
              <a:buChar char="•"/>
            </a:pPr>
            <a:endParaRPr lang="fr-FR" sz="1400" dirty="0" smtClean="0">
              <a:latin typeface="Arial" pitchFamily="34" charset="0"/>
              <a:cs typeface="Arial" pitchFamily="34" charset="0"/>
            </a:endParaRPr>
          </a:p>
        </p:txBody>
      </p:sp>
    </p:spTree>
    <p:extLst>
      <p:ext uri="{BB962C8B-B14F-4D97-AF65-F5344CB8AC3E}">
        <p14:creationId xmlns:p14="http://schemas.microsoft.com/office/powerpoint/2010/main" val="341697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89756" y="404664"/>
            <a:ext cx="11305256" cy="1066800"/>
          </a:xfrm>
        </p:spPr>
        <p:txBody>
          <a:bodyPr anchor="t">
            <a:noAutofit/>
          </a:bodyPr>
          <a:lstStyle/>
          <a:p>
            <a:pPr algn="ctr"/>
            <a:r>
              <a:rPr lang="fr-FR" dirty="0" smtClean="0"/>
              <a:t>Autres Recommandations / Priorité</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22</a:t>
            </a:fld>
            <a:endParaRPr lang="fr-FR"/>
          </a:p>
        </p:txBody>
      </p:sp>
      <p:sp>
        <p:nvSpPr>
          <p:cNvPr id="8" name="Rectangle 7"/>
          <p:cNvSpPr/>
          <p:nvPr/>
        </p:nvSpPr>
        <p:spPr>
          <a:xfrm>
            <a:off x="1269876" y="1628800"/>
            <a:ext cx="9505056" cy="3508653"/>
          </a:xfrm>
          <a:prstGeom prst="rect">
            <a:avLst/>
          </a:prstGeom>
        </p:spPr>
        <p:txBody>
          <a:bodyPr wrap="square">
            <a:spAutoFit/>
          </a:bodyPr>
          <a:lstStyle/>
          <a:p>
            <a:pPr marL="285750" lvl="0" indent="-285750">
              <a:lnSpc>
                <a:spcPct val="150000"/>
              </a:lnSpc>
              <a:buFont typeface="Arial" pitchFamily="34" charset="0"/>
              <a:buChar char="•"/>
            </a:pPr>
            <a:r>
              <a:rPr lang="fr-FR" sz="1400" b="1" i="1" dirty="0" smtClean="0">
                <a:solidFill>
                  <a:schemeClr val="accent1"/>
                </a:solidFill>
                <a:latin typeface="Arial" pitchFamily="34" charset="0"/>
                <a:cs typeface="Arial" pitchFamily="34" charset="0"/>
              </a:rPr>
              <a:t>Priorité 2 _ Déficiences sensorielles</a:t>
            </a:r>
          </a:p>
          <a:p>
            <a:pPr marL="285750" lvl="0" indent="-285750">
              <a:lnSpc>
                <a:spcPct val="150000"/>
              </a:lnSpc>
              <a:buFont typeface="Arial" pitchFamily="34" charset="0"/>
              <a:buChar char="•"/>
            </a:pPr>
            <a:endParaRPr lang="fr-FR" sz="1200" b="1" dirty="0" smtClean="0">
              <a:latin typeface="Arial" pitchFamily="34" charset="0"/>
              <a:cs typeface="Arial" pitchFamily="34" charset="0"/>
            </a:endParaRPr>
          </a:p>
          <a:p>
            <a:pPr marL="285750" lvl="0" indent="-285750" algn="just">
              <a:lnSpc>
                <a:spcPct val="150000"/>
              </a:lnSpc>
              <a:buFontTx/>
              <a:buChar char="-"/>
            </a:pPr>
            <a:r>
              <a:rPr lang="fr-FR" sz="1400" i="1" dirty="0" smtClean="0">
                <a:latin typeface="Arial" pitchFamily="34" charset="0"/>
                <a:cs typeface="Arial" pitchFamily="34" charset="0"/>
              </a:rPr>
              <a:t>Etat des lieux: 9% des actions financées en 2016, 2% en 2017</a:t>
            </a:r>
          </a:p>
          <a:p>
            <a:pPr marL="285750" lvl="0" indent="-285750" algn="just">
              <a:lnSpc>
                <a:spcPct val="150000"/>
              </a:lnSpc>
              <a:buFontTx/>
              <a:buChar char="-"/>
            </a:pPr>
            <a:endParaRPr lang="fr-FR" sz="14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Cette thématique a été bien couverte en 2016 par des actions de sensibilisation, repérage, soutien psychologique qui semblent pertinentes. Les financements 2017 étant moins importants, encourager le financement de ces actions dans les prochaines années</a:t>
            </a:r>
          </a:p>
          <a:p>
            <a:pPr marL="285750" lvl="0" indent="-285750" algn="just">
              <a:lnSpc>
                <a:spcPct val="150000"/>
              </a:lnSpc>
              <a:buFontTx/>
              <a:buChar char="-"/>
            </a:pPr>
            <a:endParaRPr lang="fr-FR" sz="1400" dirty="0" smtClean="0">
              <a:latin typeface="Arial" pitchFamily="34" charset="0"/>
              <a:cs typeface="Arial" pitchFamily="34" charset="0"/>
            </a:endParaRPr>
          </a:p>
          <a:p>
            <a:pPr marL="285750" lvl="0" indent="-285750" algn="just">
              <a:lnSpc>
                <a:spcPct val="150000"/>
              </a:lnSpc>
              <a:buFontTx/>
              <a:buChar char="-"/>
            </a:pPr>
            <a:endParaRPr lang="fr-FR" sz="5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Rappeler aux usagers que la conférence des financeurs peut octroyer des financements lors de l’achat d’appareil auditif  dans le cadre de l’accès aux aides techniques, afin de lever les freins à l’appareillage</a:t>
            </a:r>
          </a:p>
          <a:p>
            <a:pPr marL="285750" lvl="0" indent="-285750">
              <a:lnSpc>
                <a:spcPct val="150000"/>
              </a:lnSpc>
              <a:buFontTx/>
              <a:buChar char="-"/>
            </a:pPr>
            <a:endParaRPr lang="fr-FR" sz="500" dirty="0">
              <a:latin typeface="Arial" pitchFamily="34" charset="0"/>
              <a:cs typeface="Arial" pitchFamily="34" charset="0"/>
            </a:endParaRPr>
          </a:p>
        </p:txBody>
      </p:sp>
    </p:spTree>
    <p:extLst>
      <p:ext uri="{BB962C8B-B14F-4D97-AF65-F5344CB8AC3E}">
        <p14:creationId xmlns:p14="http://schemas.microsoft.com/office/powerpoint/2010/main" val="187376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89756" y="404664"/>
            <a:ext cx="11305256" cy="1066800"/>
          </a:xfrm>
        </p:spPr>
        <p:txBody>
          <a:bodyPr anchor="t">
            <a:noAutofit/>
          </a:bodyPr>
          <a:lstStyle/>
          <a:p>
            <a:pPr algn="ctr"/>
            <a:r>
              <a:rPr lang="fr-FR" dirty="0" smtClean="0"/>
              <a:t>Autres Recommandations / Priorité</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23</a:t>
            </a:fld>
            <a:endParaRPr lang="fr-FR"/>
          </a:p>
        </p:txBody>
      </p:sp>
      <p:sp>
        <p:nvSpPr>
          <p:cNvPr id="8" name="Rectangle 7"/>
          <p:cNvSpPr/>
          <p:nvPr/>
        </p:nvSpPr>
        <p:spPr>
          <a:xfrm>
            <a:off x="981843" y="1196752"/>
            <a:ext cx="10009113" cy="4916731"/>
          </a:xfrm>
          <a:prstGeom prst="rect">
            <a:avLst/>
          </a:prstGeom>
        </p:spPr>
        <p:txBody>
          <a:bodyPr wrap="square">
            <a:spAutoFit/>
          </a:bodyPr>
          <a:lstStyle/>
          <a:p>
            <a:pPr marL="285750" lvl="0" indent="-285750">
              <a:lnSpc>
                <a:spcPct val="150000"/>
              </a:lnSpc>
              <a:buFontTx/>
              <a:buChar char="-"/>
            </a:pPr>
            <a:endParaRPr lang="fr-FR" sz="500" dirty="0">
              <a:latin typeface="Arial" pitchFamily="34" charset="0"/>
              <a:cs typeface="Arial" pitchFamily="34" charset="0"/>
            </a:endParaRPr>
          </a:p>
          <a:p>
            <a:pPr marL="285750" lvl="0" indent="-285750">
              <a:lnSpc>
                <a:spcPct val="150000"/>
              </a:lnSpc>
              <a:buFont typeface="Arial" pitchFamily="34" charset="0"/>
              <a:buChar char="•"/>
            </a:pPr>
            <a:r>
              <a:rPr lang="fr-FR" sz="1400" b="1" i="1" dirty="0">
                <a:solidFill>
                  <a:schemeClr val="accent1"/>
                </a:solidFill>
                <a:latin typeface="Arial" pitchFamily="34" charset="0"/>
                <a:cs typeface="Arial" pitchFamily="34" charset="0"/>
              </a:rPr>
              <a:t>Priorité 4_Risque </a:t>
            </a:r>
            <a:r>
              <a:rPr lang="fr-FR" sz="1400" b="1" i="1" dirty="0" smtClean="0">
                <a:solidFill>
                  <a:schemeClr val="accent1"/>
                </a:solidFill>
                <a:latin typeface="Arial" pitchFamily="34" charset="0"/>
                <a:cs typeface="Arial" pitchFamily="34" charset="0"/>
              </a:rPr>
              <a:t>suicidaire</a:t>
            </a:r>
          </a:p>
          <a:p>
            <a:pPr marL="285750" lvl="0" indent="-285750">
              <a:lnSpc>
                <a:spcPct val="150000"/>
              </a:lnSpc>
              <a:buFont typeface="Arial" pitchFamily="34" charset="0"/>
              <a:buChar char="•"/>
            </a:pPr>
            <a:endParaRPr lang="fr-FR" sz="1200" b="1" i="1" dirty="0">
              <a:latin typeface="Arial" pitchFamily="34" charset="0"/>
              <a:cs typeface="Arial" pitchFamily="34" charset="0"/>
            </a:endParaRPr>
          </a:p>
          <a:p>
            <a:pPr marL="285750" lvl="0" indent="-285750" algn="just">
              <a:lnSpc>
                <a:spcPct val="150000"/>
              </a:lnSpc>
              <a:buFontTx/>
              <a:buChar char="-"/>
            </a:pPr>
            <a:r>
              <a:rPr lang="fr-FR" sz="1400" i="1" dirty="0" smtClean="0">
                <a:latin typeface="Arial" pitchFamily="34" charset="0"/>
                <a:cs typeface="Arial" pitchFamily="34" charset="0"/>
              </a:rPr>
              <a:t>Etat des lieux: 2,9% des actions financées en 2016, 0,7% en 2017</a:t>
            </a:r>
          </a:p>
          <a:p>
            <a:pPr marL="285750" lvl="0" indent="-285750" algn="just">
              <a:lnSpc>
                <a:spcPct val="150000"/>
              </a:lnSpc>
              <a:buFontTx/>
              <a:buChar char="-"/>
            </a:pPr>
            <a:endParaRPr lang="fr-FR" sz="800" i="1"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Priorité à développer, notamment auprès des professionnels (thématique peu plébiscitée par les séniors - enquête </a:t>
            </a:r>
            <a:r>
              <a:rPr lang="fr-FR" sz="1400" dirty="0" err="1" smtClean="0">
                <a:latin typeface="Arial" pitchFamily="34" charset="0"/>
                <a:cs typeface="Arial" pitchFamily="34" charset="0"/>
              </a:rPr>
              <a:t>GeMouv</a:t>
            </a:r>
            <a:r>
              <a:rPr lang="fr-FR" sz="1400" dirty="0" smtClean="0">
                <a:latin typeface="Arial" pitchFamily="34" charset="0"/>
                <a:cs typeface="Arial" pitchFamily="34" charset="0"/>
              </a:rPr>
              <a:t>) du fait de la </a:t>
            </a:r>
            <a:r>
              <a:rPr lang="fr-FR" sz="1400" dirty="0" err="1" smtClean="0">
                <a:latin typeface="Arial" pitchFamily="34" charset="0"/>
                <a:cs typeface="Arial" pitchFamily="34" charset="0"/>
              </a:rPr>
              <a:t>surmoralité</a:t>
            </a:r>
            <a:r>
              <a:rPr lang="fr-FR" sz="1400" dirty="0" smtClean="0">
                <a:latin typeface="Arial" pitchFamily="34" charset="0"/>
                <a:cs typeface="Arial" pitchFamily="34" charset="0"/>
              </a:rPr>
              <a:t> par suicide des personnes âgées sur le département. Peu d’actions financées en 2016, 2017</a:t>
            </a:r>
          </a:p>
          <a:p>
            <a:pPr marL="285750" lvl="0" indent="-285750" algn="just">
              <a:buFontTx/>
              <a:buChar char="-"/>
            </a:pPr>
            <a:endParaRPr lang="fr-FR" sz="800" dirty="0" smtClean="0">
              <a:latin typeface="Arial" pitchFamily="34" charset="0"/>
              <a:cs typeface="Arial" pitchFamily="34" charset="0"/>
            </a:endParaRPr>
          </a:p>
          <a:p>
            <a:pPr marL="285750" indent="-285750" algn="just">
              <a:lnSpc>
                <a:spcPct val="150000"/>
              </a:lnSpc>
              <a:buFontTx/>
              <a:buChar char="-"/>
            </a:pPr>
            <a:r>
              <a:rPr lang="fr-FR" sz="1400" dirty="0">
                <a:latin typeface="Arial" pitchFamily="34" charset="0"/>
                <a:cs typeface="Arial" pitchFamily="34" charset="0"/>
              </a:rPr>
              <a:t>Développer les actions de sensibilisation et formation au repérage du risque suicidaire des intervenants auprès de la personne âgée (bénévoles, aides à domicile, professionnels de santé, aidants, …) (ex Collectif </a:t>
            </a:r>
            <a:r>
              <a:rPr lang="fr-FR" sz="1400" dirty="0" err="1">
                <a:latin typeface="Arial" pitchFamily="34" charset="0"/>
                <a:cs typeface="Arial" pitchFamily="34" charset="0"/>
              </a:rPr>
              <a:t>Misaco</a:t>
            </a:r>
            <a:r>
              <a:rPr lang="fr-FR" sz="1400" dirty="0">
                <a:latin typeface="Arial" pitchFamily="34" charset="0"/>
                <a:cs typeface="Arial" pitchFamily="34" charset="0"/>
              </a:rPr>
              <a:t> – MFB</a:t>
            </a:r>
            <a:r>
              <a:rPr lang="fr-FR" sz="1400" dirty="0" smtClean="0">
                <a:latin typeface="Arial" pitchFamily="34" charset="0"/>
                <a:cs typeface="Arial" pitchFamily="34" charset="0"/>
              </a:rPr>
              <a:t>)</a:t>
            </a:r>
          </a:p>
          <a:p>
            <a:pPr marL="285750" indent="-285750" algn="just">
              <a:lnSpc>
                <a:spcPct val="150000"/>
              </a:lnSpc>
              <a:buFontTx/>
              <a:buChar char="-"/>
            </a:pPr>
            <a:endParaRPr lang="fr-FR" sz="8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Développer </a:t>
            </a:r>
            <a:r>
              <a:rPr lang="fr-FR" sz="1400" dirty="0">
                <a:latin typeface="Arial" pitchFamily="34" charset="0"/>
                <a:cs typeface="Arial" pitchFamily="34" charset="0"/>
              </a:rPr>
              <a:t>les actions ciblant les facteurs de risque de la dépression et pensées suicidaires : moments de </a:t>
            </a:r>
            <a:r>
              <a:rPr lang="fr-FR" sz="1400" dirty="0" smtClean="0">
                <a:latin typeface="Arial" pitchFamily="34" charset="0"/>
                <a:cs typeface="Arial" pitchFamily="34" charset="0"/>
              </a:rPr>
              <a:t>rupture, isolement</a:t>
            </a:r>
            <a:r>
              <a:rPr lang="fr-FR" sz="1400" dirty="0">
                <a:latin typeface="Arial" pitchFamily="34" charset="0"/>
                <a:cs typeface="Arial" pitchFamily="34" charset="0"/>
              </a:rPr>
              <a:t>, handicaps dont troubles </a:t>
            </a:r>
            <a:r>
              <a:rPr lang="fr-FR" sz="1400" dirty="0" smtClean="0">
                <a:latin typeface="Arial" pitchFamily="34" charset="0"/>
                <a:cs typeface="Arial" pitchFamily="34" charset="0"/>
              </a:rPr>
              <a:t>sensoriels (priorités 2, </a:t>
            </a:r>
            <a:r>
              <a:rPr lang="fr-FR" sz="1400" dirty="0">
                <a:latin typeface="Arial" pitchFamily="34" charset="0"/>
                <a:cs typeface="Arial" pitchFamily="34" charset="0"/>
              </a:rPr>
              <a:t>7 </a:t>
            </a:r>
            <a:r>
              <a:rPr lang="fr-FR" sz="1400" dirty="0" smtClean="0">
                <a:latin typeface="Arial" pitchFamily="34" charset="0"/>
                <a:cs typeface="Arial" pitchFamily="34" charset="0"/>
              </a:rPr>
              <a:t>,11 et 12).</a:t>
            </a:r>
          </a:p>
          <a:p>
            <a:pPr marL="285750" lvl="0" indent="-285750" algn="just">
              <a:buFontTx/>
              <a:buChar char="-"/>
            </a:pPr>
            <a:endParaRPr lang="fr-FR" sz="8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Développer les </a:t>
            </a:r>
            <a:r>
              <a:rPr lang="fr-FR" sz="1400" dirty="0">
                <a:latin typeface="Arial" pitchFamily="34" charset="0"/>
                <a:cs typeface="Arial" pitchFamily="34" charset="0"/>
              </a:rPr>
              <a:t>actions de soutien psychologique (par entretien ou téléphone) auprès des personnes repérées à risque </a:t>
            </a:r>
            <a:r>
              <a:rPr lang="fr-FR" sz="1400" dirty="0" smtClean="0">
                <a:latin typeface="Arial" pitchFamily="34" charset="0"/>
                <a:cs typeface="Arial" pitchFamily="34" charset="0"/>
              </a:rPr>
              <a:t>suicidaire (ex Programme </a:t>
            </a:r>
            <a:r>
              <a:rPr lang="fr-FR" sz="1400" dirty="0" err="1" smtClean="0">
                <a:latin typeface="Arial" pitchFamily="34" charset="0"/>
                <a:cs typeface="Arial" pitchFamily="34" charset="0"/>
              </a:rPr>
              <a:t>Vigilans</a:t>
            </a:r>
            <a:r>
              <a:rPr lang="fr-FR" sz="1400" dirty="0" smtClean="0">
                <a:latin typeface="Arial" pitchFamily="34" charset="0"/>
                <a:cs typeface="Arial" pitchFamily="34" charset="0"/>
              </a:rPr>
              <a:t> – CH Brest)</a:t>
            </a:r>
          </a:p>
          <a:p>
            <a:pPr marL="285750" lvl="0" indent="-285750" algn="just">
              <a:buFontTx/>
              <a:buChar char="-"/>
            </a:pPr>
            <a:endParaRPr lang="fr-FR" sz="800" dirty="0" smtClean="0">
              <a:latin typeface="Arial" pitchFamily="34" charset="0"/>
              <a:cs typeface="Arial" pitchFamily="34" charset="0"/>
            </a:endParaRPr>
          </a:p>
        </p:txBody>
      </p:sp>
    </p:spTree>
    <p:extLst>
      <p:ext uri="{BB962C8B-B14F-4D97-AF65-F5344CB8AC3E}">
        <p14:creationId xmlns:p14="http://schemas.microsoft.com/office/powerpoint/2010/main" val="380823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89756" y="404664"/>
            <a:ext cx="11305256" cy="1066800"/>
          </a:xfrm>
        </p:spPr>
        <p:txBody>
          <a:bodyPr anchor="t">
            <a:noAutofit/>
          </a:bodyPr>
          <a:lstStyle/>
          <a:p>
            <a:pPr algn="ctr"/>
            <a:r>
              <a:rPr lang="fr-FR" dirty="0" smtClean="0"/>
              <a:t>Autres Recommandations / Priorité</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24</a:t>
            </a:fld>
            <a:endParaRPr lang="fr-FR"/>
          </a:p>
        </p:txBody>
      </p:sp>
      <p:sp>
        <p:nvSpPr>
          <p:cNvPr id="8" name="Rectangle 7"/>
          <p:cNvSpPr/>
          <p:nvPr/>
        </p:nvSpPr>
        <p:spPr>
          <a:xfrm>
            <a:off x="981843" y="1196752"/>
            <a:ext cx="10009113" cy="807913"/>
          </a:xfrm>
          <a:prstGeom prst="rect">
            <a:avLst/>
          </a:prstGeom>
        </p:spPr>
        <p:txBody>
          <a:bodyPr wrap="square">
            <a:spAutoFit/>
          </a:bodyPr>
          <a:lstStyle/>
          <a:p>
            <a:pPr marL="285750" lvl="0" indent="-285750">
              <a:lnSpc>
                <a:spcPct val="150000"/>
              </a:lnSpc>
              <a:buFontTx/>
              <a:buChar char="-"/>
            </a:pPr>
            <a:endParaRPr lang="fr-FR" sz="500" dirty="0">
              <a:latin typeface="Arial" pitchFamily="34" charset="0"/>
              <a:cs typeface="Arial" pitchFamily="34" charset="0"/>
            </a:endParaRPr>
          </a:p>
          <a:p>
            <a:pPr marL="285750" lvl="0" indent="-285750">
              <a:lnSpc>
                <a:spcPct val="150000"/>
              </a:lnSpc>
              <a:buFont typeface="Arial" pitchFamily="34" charset="0"/>
              <a:buChar char="•"/>
            </a:pPr>
            <a:r>
              <a:rPr lang="fr-FR" sz="1400" b="1" i="1" dirty="0">
                <a:solidFill>
                  <a:schemeClr val="accent1"/>
                </a:solidFill>
                <a:latin typeface="Arial" pitchFamily="34" charset="0"/>
                <a:cs typeface="Arial" pitchFamily="34" charset="0"/>
              </a:rPr>
              <a:t>Priorité </a:t>
            </a:r>
            <a:r>
              <a:rPr lang="fr-FR" sz="1400" b="1" i="1" dirty="0" smtClean="0">
                <a:solidFill>
                  <a:schemeClr val="accent1"/>
                </a:solidFill>
                <a:latin typeface="Arial" pitchFamily="34" charset="0"/>
                <a:cs typeface="Arial" pitchFamily="34" charset="0"/>
              </a:rPr>
              <a:t>5_Sentiment d’insécurité</a:t>
            </a:r>
          </a:p>
          <a:p>
            <a:pPr marL="285750" lvl="0" indent="-285750">
              <a:lnSpc>
                <a:spcPct val="150000"/>
              </a:lnSpc>
              <a:buFont typeface="Arial" pitchFamily="34" charset="0"/>
              <a:buChar char="•"/>
            </a:pPr>
            <a:endParaRPr lang="fr-FR" sz="1200" b="1" i="1" dirty="0">
              <a:latin typeface="Arial" pitchFamily="34" charset="0"/>
              <a:cs typeface="Arial" pitchFamily="34" charset="0"/>
            </a:endParaRPr>
          </a:p>
        </p:txBody>
      </p:sp>
      <p:sp>
        <p:nvSpPr>
          <p:cNvPr id="2" name="Rectangle 1"/>
          <p:cNvSpPr/>
          <p:nvPr/>
        </p:nvSpPr>
        <p:spPr>
          <a:xfrm>
            <a:off x="1341884" y="2132856"/>
            <a:ext cx="9145016" cy="1708160"/>
          </a:xfrm>
          <a:prstGeom prst="rect">
            <a:avLst/>
          </a:prstGeom>
        </p:spPr>
        <p:txBody>
          <a:bodyPr wrap="square">
            <a:spAutoFit/>
          </a:bodyPr>
          <a:lstStyle/>
          <a:p>
            <a:pPr marL="285750" lvl="0" indent="-285750" algn="just">
              <a:lnSpc>
                <a:spcPct val="150000"/>
              </a:lnSpc>
              <a:buFontTx/>
              <a:buChar char="-"/>
            </a:pPr>
            <a:r>
              <a:rPr lang="fr-FR" sz="1400" i="1" dirty="0">
                <a:latin typeface="Arial" pitchFamily="34" charset="0"/>
                <a:cs typeface="Arial" pitchFamily="34" charset="0"/>
              </a:rPr>
              <a:t>Etat des lieux: </a:t>
            </a:r>
            <a:r>
              <a:rPr lang="fr-FR" sz="1400" i="1" dirty="0" smtClean="0">
                <a:latin typeface="Arial" pitchFamily="34" charset="0"/>
                <a:cs typeface="Arial" pitchFamily="34" charset="0"/>
              </a:rPr>
              <a:t>1% </a:t>
            </a:r>
            <a:r>
              <a:rPr lang="fr-FR" sz="1400" i="1" dirty="0">
                <a:latin typeface="Arial" pitchFamily="34" charset="0"/>
                <a:cs typeface="Arial" pitchFamily="34" charset="0"/>
              </a:rPr>
              <a:t>des actions financées en </a:t>
            </a:r>
            <a:r>
              <a:rPr lang="fr-FR" sz="1400" i="1" dirty="0" smtClean="0">
                <a:latin typeface="Arial" pitchFamily="34" charset="0"/>
                <a:cs typeface="Arial" pitchFamily="34" charset="0"/>
              </a:rPr>
              <a:t>2016 et 2017</a:t>
            </a:r>
            <a:endParaRPr lang="fr-FR" sz="1400" i="1" dirty="0">
              <a:latin typeface="Arial" pitchFamily="34" charset="0"/>
              <a:cs typeface="Arial" pitchFamily="34" charset="0"/>
            </a:endParaRPr>
          </a:p>
          <a:p>
            <a:pPr marL="285750" lvl="0" indent="-285750" algn="just">
              <a:lnSpc>
                <a:spcPct val="150000"/>
              </a:lnSpc>
              <a:buFontTx/>
              <a:buChar char="-"/>
            </a:pPr>
            <a:endParaRPr lang="fr-FR" sz="1400" i="1"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Thématique à conserver car pertinente pour cette population vulnérable, mais non prioritaire</a:t>
            </a:r>
          </a:p>
          <a:p>
            <a:pPr marL="285750" lvl="0" indent="-285750" algn="just">
              <a:lnSpc>
                <a:spcPct val="150000"/>
              </a:lnSpc>
              <a:buFontTx/>
              <a:buChar char="-"/>
            </a:pPr>
            <a:endParaRPr lang="fr-FR" sz="14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Attention à ne pas induire une méfiance et un isolement des personnes</a:t>
            </a:r>
            <a:endParaRPr lang="fr-FR" sz="1400" dirty="0">
              <a:latin typeface="Arial" pitchFamily="34" charset="0"/>
              <a:cs typeface="Arial" pitchFamily="34" charset="0"/>
            </a:endParaRPr>
          </a:p>
        </p:txBody>
      </p:sp>
    </p:spTree>
    <p:extLst>
      <p:ext uri="{BB962C8B-B14F-4D97-AF65-F5344CB8AC3E}">
        <p14:creationId xmlns:p14="http://schemas.microsoft.com/office/powerpoint/2010/main" val="276808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89756" y="404664"/>
            <a:ext cx="11305256" cy="1066800"/>
          </a:xfrm>
        </p:spPr>
        <p:txBody>
          <a:bodyPr anchor="t">
            <a:noAutofit/>
          </a:bodyPr>
          <a:lstStyle/>
          <a:p>
            <a:pPr algn="ctr"/>
            <a:r>
              <a:rPr lang="fr-FR" dirty="0" smtClean="0"/>
              <a:t>Autres Recommandations / Priorité</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25</a:t>
            </a:fld>
            <a:endParaRPr lang="fr-FR"/>
          </a:p>
        </p:txBody>
      </p:sp>
      <p:sp>
        <p:nvSpPr>
          <p:cNvPr id="8" name="Rectangle 7"/>
          <p:cNvSpPr/>
          <p:nvPr/>
        </p:nvSpPr>
        <p:spPr>
          <a:xfrm>
            <a:off x="909836" y="1340768"/>
            <a:ext cx="10369152" cy="4985980"/>
          </a:xfrm>
          <a:prstGeom prst="rect">
            <a:avLst/>
          </a:prstGeom>
        </p:spPr>
        <p:txBody>
          <a:bodyPr wrap="square">
            <a:spAutoFit/>
          </a:bodyPr>
          <a:lstStyle/>
          <a:p>
            <a:pPr marL="285750" lvl="0" indent="-285750" algn="just">
              <a:lnSpc>
                <a:spcPct val="150000"/>
              </a:lnSpc>
              <a:buFont typeface="Arial" pitchFamily="34" charset="0"/>
              <a:buChar char="•"/>
            </a:pPr>
            <a:r>
              <a:rPr lang="fr-FR" sz="1400" b="1" i="1" dirty="0" smtClean="0">
                <a:solidFill>
                  <a:schemeClr val="accent1"/>
                </a:solidFill>
                <a:latin typeface="Arial" pitchFamily="34" charset="0"/>
                <a:cs typeface="Arial" pitchFamily="34" charset="0"/>
              </a:rPr>
              <a:t>Priorité 7 _ Lutte contre l’isolement</a:t>
            </a:r>
          </a:p>
          <a:p>
            <a:pPr marL="285750" lvl="0" indent="-285750" algn="just">
              <a:lnSpc>
                <a:spcPct val="150000"/>
              </a:lnSpc>
              <a:buFont typeface="Arial" pitchFamily="34" charset="0"/>
              <a:buChar char="•"/>
            </a:pPr>
            <a:endParaRPr lang="fr-FR" sz="1200" b="1" dirty="0" smtClean="0">
              <a:latin typeface="Arial" pitchFamily="34" charset="0"/>
              <a:cs typeface="Arial" pitchFamily="34" charset="0"/>
            </a:endParaRPr>
          </a:p>
          <a:p>
            <a:pPr marL="285750" lvl="0" indent="-285750" algn="just">
              <a:lnSpc>
                <a:spcPct val="150000"/>
              </a:lnSpc>
              <a:buFontTx/>
              <a:buChar char="-"/>
            </a:pPr>
            <a:r>
              <a:rPr lang="fr-FR" sz="1400" i="1" dirty="0" smtClean="0">
                <a:latin typeface="Arial" pitchFamily="34" charset="0"/>
                <a:cs typeface="Arial" pitchFamily="34" charset="0"/>
              </a:rPr>
              <a:t>Etat des lieux: Priorité la plus couverte par des financements (24%)</a:t>
            </a:r>
          </a:p>
          <a:p>
            <a:pPr marL="285750" lvl="0" indent="-285750" algn="just">
              <a:lnSpc>
                <a:spcPct val="150000"/>
              </a:lnSpc>
              <a:buFontTx/>
              <a:buChar char="-"/>
            </a:pPr>
            <a:endParaRPr lang="fr-FR" sz="800" i="1"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Continuer </a:t>
            </a:r>
            <a:r>
              <a:rPr lang="fr-FR" sz="1400" dirty="0">
                <a:latin typeface="Arial" pitchFamily="34" charset="0"/>
                <a:cs typeface="Arial" pitchFamily="34" charset="0"/>
              </a:rPr>
              <a:t>à bien couvrir cette priorité par des financements conséquents, au travers notamment </a:t>
            </a:r>
            <a:r>
              <a:rPr lang="fr-FR" sz="1400" dirty="0" smtClean="0">
                <a:latin typeface="Arial" pitchFamily="34" charset="0"/>
                <a:cs typeface="Arial" pitchFamily="34" charset="0"/>
              </a:rPr>
              <a:t>le </a:t>
            </a:r>
            <a:r>
              <a:rPr lang="fr-FR" sz="1400" dirty="0">
                <a:latin typeface="Arial" pitchFamily="34" charset="0"/>
                <a:cs typeface="Arial" pitchFamily="34" charset="0"/>
              </a:rPr>
              <a:t>déploiement de la démarche </a:t>
            </a:r>
            <a:r>
              <a:rPr lang="fr-FR" sz="1400" dirty="0" err="1">
                <a:latin typeface="Arial" pitchFamily="34" charset="0"/>
                <a:cs typeface="Arial" pitchFamily="34" charset="0"/>
              </a:rPr>
              <a:t>Monalisa</a:t>
            </a:r>
            <a:r>
              <a:rPr lang="fr-FR" sz="1400" dirty="0">
                <a:latin typeface="Arial" pitchFamily="34" charset="0"/>
                <a:cs typeface="Arial" pitchFamily="34" charset="0"/>
              </a:rPr>
              <a:t> sur le département </a:t>
            </a:r>
            <a:r>
              <a:rPr lang="fr-FR" sz="1400" dirty="0" smtClean="0">
                <a:latin typeface="Arial" pitchFamily="34" charset="0"/>
                <a:cs typeface="Arial" pitchFamily="34" charset="0"/>
              </a:rPr>
              <a:t>: tendre vers au moins 1 action / EPCI et assurer la formation des bénévoles</a:t>
            </a:r>
          </a:p>
          <a:p>
            <a:pPr marL="285750" lvl="0" indent="-285750" algn="just">
              <a:lnSpc>
                <a:spcPct val="150000"/>
              </a:lnSpc>
              <a:buFontTx/>
              <a:buChar char="-"/>
            </a:pPr>
            <a:endParaRPr lang="fr-FR" sz="8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Amener </a:t>
            </a:r>
            <a:r>
              <a:rPr lang="fr-FR" sz="1400" dirty="0">
                <a:latin typeface="Arial" pitchFamily="34" charset="0"/>
                <a:cs typeface="Arial" pitchFamily="34" charset="0"/>
              </a:rPr>
              <a:t>les personnes isolées repérées dans le cadre d’actions de lutte contre l’isolement vers des actions collectives de prévention (activité physique, nutrition, mémoire, …). Ces actions contribuent non seulement à l’entretien du lien social, mais permettent d’adopter des comportements de santé plus </a:t>
            </a:r>
            <a:r>
              <a:rPr lang="fr-FR" sz="1400" dirty="0" smtClean="0">
                <a:latin typeface="Arial" pitchFamily="34" charset="0"/>
                <a:cs typeface="Arial" pitchFamily="34" charset="0"/>
              </a:rPr>
              <a:t>vertueux</a:t>
            </a:r>
          </a:p>
          <a:p>
            <a:pPr marL="285750" lvl="0" indent="-285750" algn="just">
              <a:lnSpc>
                <a:spcPct val="150000"/>
              </a:lnSpc>
              <a:buFontTx/>
              <a:buChar char="-"/>
            </a:pPr>
            <a:endParaRPr lang="fr-FR" sz="8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S’assurer </a:t>
            </a:r>
            <a:r>
              <a:rPr lang="fr-FR" sz="1400" dirty="0">
                <a:latin typeface="Arial" pitchFamily="34" charset="0"/>
                <a:cs typeface="Arial" pitchFamily="34" charset="0"/>
              </a:rPr>
              <a:t>de la durée et de la régularité des actions </a:t>
            </a:r>
            <a:endParaRPr lang="fr-FR" sz="1400" dirty="0" smtClean="0">
              <a:latin typeface="Arial" pitchFamily="34" charset="0"/>
              <a:cs typeface="Arial" pitchFamily="34" charset="0"/>
            </a:endParaRPr>
          </a:p>
          <a:p>
            <a:pPr marL="285750" lvl="0" indent="-285750" algn="just">
              <a:lnSpc>
                <a:spcPct val="150000"/>
              </a:lnSpc>
              <a:buFontTx/>
              <a:buChar char="-"/>
            </a:pPr>
            <a:endParaRPr lang="fr-FR" sz="8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Veiller </a:t>
            </a:r>
            <a:r>
              <a:rPr lang="fr-FR" sz="1400" dirty="0">
                <a:latin typeface="Arial" pitchFamily="34" charset="0"/>
                <a:cs typeface="Arial" pitchFamily="34" charset="0"/>
              </a:rPr>
              <a:t>à ce que les actions confèrent aux personnes des compétences (ex : mobilité dans la ville - lien avec la priorité 8 ; initiation numérique – lien avec la priorité 13) et/ou vise l’intégration de la personne dans son environnement (visite de musées, médiathèque, …)</a:t>
            </a:r>
          </a:p>
          <a:p>
            <a:pPr lvl="0" algn="just">
              <a:lnSpc>
                <a:spcPct val="150000"/>
              </a:lnSpc>
            </a:pPr>
            <a:endParaRPr lang="fr-FR" sz="800" b="1" dirty="0" smtClean="0">
              <a:latin typeface="Arial" pitchFamily="34" charset="0"/>
              <a:cs typeface="Arial" pitchFamily="34" charset="0"/>
            </a:endParaRPr>
          </a:p>
        </p:txBody>
      </p:sp>
    </p:spTree>
    <p:extLst>
      <p:ext uri="{BB962C8B-B14F-4D97-AF65-F5344CB8AC3E}">
        <p14:creationId xmlns:p14="http://schemas.microsoft.com/office/powerpoint/2010/main" val="304336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89756" y="404664"/>
            <a:ext cx="11305256" cy="1066800"/>
          </a:xfrm>
        </p:spPr>
        <p:txBody>
          <a:bodyPr anchor="t">
            <a:noAutofit/>
          </a:bodyPr>
          <a:lstStyle/>
          <a:p>
            <a:pPr algn="ctr"/>
            <a:r>
              <a:rPr lang="fr-FR" dirty="0" smtClean="0"/>
              <a:t>Autres Recommandations / Priorité</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26</a:t>
            </a:fld>
            <a:endParaRPr lang="fr-FR"/>
          </a:p>
        </p:txBody>
      </p:sp>
      <p:sp>
        <p:nvSpPr>
          <p:cNvPr id="8" name="Rectangle 7"/>
          <p:cNvSpPr/>
          <p:nvPr/>
        </p:nvSpPr>
        <p:spPr>
          <a:xfrm>
            <a:off x="1269876" y="1340768"/>
            <a:ext cx="9937104" cy="5309146"/>
          </a:xfrm>
          <a:prstGeom prst="rect">
            <a:avLst/>
          </a:prstGeom>
        </p:spPr>
        <p:txBody>
          <a:bodyPr wrap="square">
            <a:spAutoFit/>
          </a:bodyPr>
          <a:lstStyle/>
          <a:p>
            <a:pPr marL="285750" lvl="0" indent="-285750" algn="just">
              <a:lnSpc>
                <a:spcPct val="150000"/>
              </a:lnSpc>
              <a:buFont typeface="Arial" pitchFamily="34" charset="0"/>
              <a:buChar char="•"/>
            </a:pPr>
            <a:r>
              <a:rPr lang="fr-FR" sz="1400" b="1" i="1" dirty="0" smtClean="0">
                <a:solidFill>
                  <a:schemeClr val="accent1"/>
                </a:solidFill>
                <a:latin typeface="Arial" pitchFamily="34" charset="0"/>
                <a:cs typeface="Arial" pitchFamily="34" charset="0"/>
              </a:rPr>
              <a:t>Priorité 8 _ Mobilité &amp; Transport</a:t>
            </a:r>
          </a:p>
          <a:p>
            <a:pPr marL="285750" lvl="0" indent="-285750" algn="just">
              <a:lnSpc>
                <a:spcPct val="150000"/>
              </a:lnSpc>
              <a:buFont typeface="Arial" pitchFamily="34" charset="0"/>
              <a:buChar char="•"/>
            </a:pPr>
            <a:endParaRPr lang="fr-FR" sz="1200" b="1" dirty="0" smtClean="0">
              <a:latin typeface="Arial" pitchFamily="34" charset="0"/>
              <a:cs typeface="Arial" pitchFamily="34" charset="0"/>
            </a:endParaRPr>
          </a:p>
          <a:p>
            <a:pPr marL="285750" lvl="0" indent="-285750" algn="just">
              <a:lnSpc>
                <a:spcPct val="150000"/>
              </a:lnSpc>
              <a:buFontTx/>
              <a:buChar char="-"/>
            </a:pPr>
            <a:r>
              <a:rPr lang="fr-FR" sz="1400" i="1" dirty="0" smtClean="0">
                <a:latin typeface="Arial" pitchFamily="34" charset="0"/>
                <a:cs typeface="Arial" pitchFamily="34" charset="0"/>
              </a:rPr>
              <a:t>Etat des lieux: 2% des actions financées en 2016 et 2017</a:t>
            </a:r>
          </a:p>
          <a:p>
            <a:pPr marL="285750" lvl="0" indent="-285750" algn="just">
              <a:lnSpc>
                <a:spcPct val="150000"/>
              </a:lnSpc>
              <a:buFontTx/>
              <a:buChar char="-"/>
            </a:pPr>
            <a:endParaRPr lang="fr-FR" sz="800" i="1"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Intégrer </a:t>
            </a:r>
            <a:r>
              <a:rPr lang="fr-FR" sz="1400" dirty="0">
                <a:latin typeface="Arial" pitchFamily="34" charset="0"/>
                <a:cs typeface="Arial" pitchFamily="34" charset="0"/>
              </a:rPr>
              <a:t>dans le cahier des charges </a:t>
            </a:r>
            <a:r>
              <a:rPr lang="fr-FR" sz="1400" dirty="0" smtClean="0">
                <a:latin typeface="Arial" pitchFamily="34" charset="0"/>
                <a:cs typeface="Arial" pitchFamily="34" charset="0"/>
              </a:rPr>
              <a:t>de l’AAP un </a:t>
            </a:r>
            <a:r>
              <a:rPr lang="fr-FR" sz="1400" dirty="0">
                <a:latin typeface="Arial" pitchFamily="34" charset="0"/>
                <a:cs typeface="Arial" pitchFamily="34" charset="0"/>
              </a:rPr>
              <a:t>item sur les solutions de transport envisagées par les porteurs de projet pour mobiliser les plus fragiles / isolés à leurs actions (information sur transport en </a:t>
            </a:r>
            <a:r>
              <a:rPr lang="fr-FR" sz="1400" dirty="0" smtClean="0">
                <a:latin typeface="Arial" pitchFamily="34" charset="0"/>
                <a:cs typeface="Arial" pitchFamily="34" charset="0"/>
              </a:rPr>
              <a:t>commun, sur </a:t>
            </a:r>
            <a:r>
              <a:rPr lang="fr-FR" sz="1400" dirty="0">
                <a:latin typeface="Arial" pitchFamily="34" charset="0"/>
                <a:cs typeface="Arial" pitchFamily="34" charset="0"/>
              </a:rPr>
              <a:t>les possibilités de subvention pour transport / sortir +, incitation au covoiturage, organisation de ramassage, …) </a:t>
            </a:r>
            <a:endParaRPr lang="fr-FR" sz="1400" dirty="0" smtClean="0">
              <a:latin typeface="Arial" pitchFamily="34" charset="0"/>
              <a:cs typeface="Arial" pitchFamily="34" charset="0"/>
            </a:endParaRPr>
          </a:p>
          <a:p>
            <a:pPr marL="285750" lvl="0" indent="-285750" algn="just">
              <a:lnSpc>
                <a:spcPct val="150000"/>
              </a:lnSpc>
              <a:buFontTx/>
              <a:buChar char="-"/>
            </a:pPr>
            <a:endParaRPr lang="fr-FR" sz="8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Développer </a:t>
            </a:r>
            <a:r>
              <a:rPr lang="fr-FR" sz="1400" dirty="0">
                <a:latin typeface="Arial" pitchFamily="34" charset="0"/>
                <a:cs typeface="Arial" pitchFamily="34" charset="0"/>
              </a:rPr>
              <a:t>les solutions de déplacement à la demande ou autres solutions de mobilité des personnes âgées au sein d’une </a:t>
            </a:r>
            <a:r>
              <a:rPr lang="fr-FR" sz="1400" dirty="0" smtClean="0">
                <a:latin typeface="Arial" pitchFamily="34" charset="0"/>
                <a:cs typeface="Arial" pitchFamily="34" charset="0"/>
              </a:rPr>
              <a:t>commune</a:t>
            </a:r>
          </a:p>
          <a:p>
            <a:pPr marL="285750" lvl="0" indent="-285750" algn="just">
              <a:lnSpc>
                <a:spcPct val="150000"/>
              </a:lnSpc>
              <a:buFontTx/>
              <a:buChar char="-"/>
            </a:pPr>
            <a:endParaRPr lang="fr-FR" sz="8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Favoriser </a:t>
            </a:r>
            <a:r>
              <a:rPr lang="fr-FR" sz="1400" dirty="0">
                <a:latin typeface="Arial" pitchFamily="34" charset="0"/>
                <a:cs typeface="Arial" pitchFamily="34" charset="0"/>
              </a:rPr>
              <a:t>l’appropriation des transports en commun par les séniors en encourageant les actions utilisant les transports de la ville </a:t>
            </a:r>
            <a:r>
              <a:rPr lang="fr-FR" sz="1400" dirty="0" smtClean="0">
                <a:latin typeface="Arial" pitchFamily="34" charset="0"/>
                <a:cs typeface="Arial" pitchFamily="34" charset="0"/>
              </a:rPr>
              <a:t>(par exemple dans le cadre de la priorité </a:t>
            </a:r>
            <a:r>
              <a:rPr lang="fr-FR" sz="1400" dirty="0">
                <a:latin typeface="Arial" pitchFamily="34" charset="0"/>
                <a:cs typeface="Arial" pitchFamily="34" charset="0"/>
              </a:rPr>
              <a:t>7</a:t>
            </a:r>
            <a:r>
              <a:rPr lang="fr-FR" sz="1400" dirty="0" smtClean="0">
                <a:latin typeface="Arial" pitchFamily="34" charset="0"/>
                <a:cs typeface="Arial" pitchFamily="34" charset="0"/>
              </a:rPr>
              <a:t>)</a:t>
            </a:r>
          </a:p>
          <a:p>
            <a:pPr marL="285750" lvl="0" indent="-285750" algn="just">
              <a:lnSpc>
                <a:spcPct val="150000"/>
              </a:lnSpc>
              <a:buFontTx/>
              <a:buChar char="-"/>
            </a:pPr>
            <a:endParaRPr lang="fr-FR" sz="8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Favoriser </a:t>
            </a:r>
            <a:r>
              <a:rPr lang="fr-FR" sz="1400" dirty="0">
                <a:latin typeface="Arial" pitchFamily="34" charset="0"/>
                <a:cs typeface="Arial" pitchFamily="34" charset="0"/>
              </a:rPr>
              <a:t>la participation des femmes n’ayant pas conduit depuis longtemps aux ateliers sécurité routière afin qu’elles reprennent confiance dans leur </a:t>
            </a:r>
            <a:r>
              <a:rPr lang="fr-FR" sz="1400" dirty="0" smtClean="0">
                <a:latin typeface="Arial" pitchFamily="34" charset="0"/>
                <a:cs typeface="Arial" pitchFamily="34" charset="0"/>
              </a:rPr>
              <a:t>conduite</a:t>
            </a:r>
          </a:p>
          <a:p>
            <a:pPr marL="285750" lvl="0" indent="-285750" algn="just">
              <a:lnSpc>
                <a:spcPct val="150000"/>
              </a:lnSpc>
              <a:buFontTx/>
              <a:buChar char="-"/>
            </a:pPr>
            <a:endParaRPr lang="fr-FR" sz="1400" dirty="0">
              <a:latin typeface="Arial" pitchFamily="34" charset="0"/>
              <a:cs typeface="Arial" pitchFamily="34" charset="0"/>
            </a:endParaRPr>
          </a:p>
          <a:p>
            <a:pPr lvl="0" algn="just">
              <a:lnSpc>
                <a:spcPct val="150000"/>
              </a:lnSpc>
            </a:pPr>
            <a:endParaRPr lang="fr-FR" sz="800" b="1" dirty="0" smtClean="0">
              <a:latin typeface="Arial" pitchFamily="34" charset="0"/>
              <a:cs typeface="Arial" pitchFamily="34" charset="0"/>
            </a:endParaRPr>
          </a:p>
        </p:txBody>
      </p:sp>
    </p:spTree>
    <p:extLst>
      <p:ext uri="{BB962C8B-B14F-4D97-AF65-F5344CB8AC3E}">
        <p14:creationId xmlns:p14="http://schemas.microsoft.com/office/powerpoint/2010/main" val="185553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89756" y="404664"/>
            <a:ext cx="11305256" cy="1066800"/>
          </a:xfrm>
        </p:spPr>
        <p:txBody>
          <a:bodyPr anchor="t">
            <a:noAutofit/>
          </a:bodyPr>
          <a:lstStyle/>
          <a:p>
            <a:pPr algn="ctr"/>
            <a:r>
              <a:rPr lang="fr-FR" dirty="0" smtClean="0"/>
              <a:t>Autres Recommandations / Priorité</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27</a:t>
            </a:fld>
            <a:endParaRPr lang="fr-FR"/>
          </a:p>
        </p:txBody>
      </p:sp>
      <p:sp>
        <p:nvSpPr>
          <p:cNvPr id="7" name="Rectangle 6"/>
          <p:cNvSpPr/>
          <p:nvPr/>
        </p:nvSpPr>
        <p:spPr>
          <a:xfrm>
            <a:off x="837828" y="1196752"/>
            <a:ext cx="10729192" cy="5309146"/>
          </a:xfrm>
          <a:prstGeom prst="rect">
            <a:avLst/>
          </a:prstGeom>
        </p:spPr>
        <p:txBody>
          <a:bodyPr wrap="square">
            <a:spAutoFit/>
          </a:bodyPr>
          <a:lstStyle/>
          <a:p>
            <a:pPr marL="285750" lvl="0" indent="-285750" algn="just">
              <a:lnSpc>
                <a:spcPct val="150000"/>
              </a:lnSpc>
              <a:buFont typeface="Arial" pitchFamily="34" charset="0"/>
              <a:buChar char="•"/>
            </a:pPr>
            <a:r>
              <a:rPr lang="fr-FR" sz="1400" b="1" i="1" dirty="0" smtClean="0">
                <a:solidFill>
                  <a:schemeClr val="accent1"/>
                </a:solidFill>
                <a:latin typeface="Arial" pitchFamily="34" charset="0"/>
                <a:cs typeface="Arial" pitchFamily="34" charset="0"/>
              </a:rPr>
              <a:t>Priorité 9 _ Accès aux droits</a:t>
            </a:r>
          </a:p>
          <a:p>
            <a:pPr marL="285750" lvl="0" indent="-285750" algn="just">
              <a:lnSpc>
                <a:spcPct val="150000"/>
              </a:lnSpc>
              <a:buFont typeface="Arial" pitchFamily="34" charset="0"/>
              <a:buChar char="•"/>
            </a:pPr>
            <a:endParaRPr lang="fr-FR" sz="800" b="1" dirty="0" smtClean="0">
              <a:latin typeface="Arial" pitchFamily="34" charset="0"/>
              <a:cs typeface="Arial" pitchFamily="34" charset="0"/>
            </a:endParaRPr>
          </a:p>
          <a:p>
            <a:pPr marL="285750" lvl="0" indent="-285750" algn="just">
              <a:lnSpc>
                <a:spcPct val="150000"/>
              </a:lnSpc>
              <a:buFontTx/>
              <a:buChar char="-"/>
            </a:pPr>
            <a:r>
              <a:rPr lang="fr-FR" sz="1400" i="1" dirty="0" smtClean="0">
                <a:latin typeface="Arial" pitchFamily="34" charset="0"/>
                <a:cs typeface="Arial" pitchFamily="34" charset="0"/>
              </a:rPr>
              <a:t>Etat des lieux: 0,6% des actions financées en 2016, 6% en 2017</a:t>
            </a:r>
          </a:p>
          <a:p>
            <a:pPr marL="285750" lvl="0" indent="-285750" algn="just">
              <a:lnSpc>
                <a:spcPct val="150000"/>
              </a:lnSpc>
              <a:buFontTx/>
              <a:buChar char="-"/>
            </a:pPr>
            <a:endParaRPr lang="fr-FR" sz="700" i="1"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Repérer </a:t>
            </a:r>
            <a:r>
              <a:rPr lang="fr-FR" sz="1400" dirty="0">
                <a:latin typeface="Arial" pitchFamily="34" charset="0"/>
                <a:cs typeface="Arial" pitchFamily="34" charset="0"/>
              </a:rPr>
              <a:t>et </a:t>
            </a:r>
            <a:r>
              <a:rPr lang="fr-FR" sz="1400" dirty="0" smtClean="0">
                <a:latin typeface="Arial" pitchFamily="34" charset="0"/>
                <a:cs typeface="Arial" pitchFamily="34" charset="0"/>
              </a:rPr>
              <a:t>cibler en </a:t>
            </a:r>
            <a:r>
              <a:rPr lang="fr-FR" sz="1400" dirty="0">
                <a:latin typeface="Arial" pitchFamily="34" charset="0"/>
                <a:cs typeface="Arial" pitchFamily="34" charset="0"/>
              </a:rPr>
              <a:t>priorité  les personnes précaires </a:t>
            </a:r>
            <a:r>
              <a:rPr lang="fr-FR" sz="1400" dirty="0" smtClean="0">
                <a:latin typeface="Arial" pitchFamily="34" charset="0"/>
                <a:cs typeface="Arial" pitchFamily="34" charset="0"/>
              </a:rPr>
              <a:t>par </a:t>
            </a:r>
            <a:r>
              <a:rPr lang="fr-FR" sz="1400" dirty="0">
                <a:latin typeface="Arial" pitchFamily="34" charset="0"/>
                <a:cs typeface="Arial" pitchFamily="34" charset="0"/>
              </a:rPr>
              <a:t>des actions de proximité portées par CCAS, centres sociaux, </a:t>
            </a:r>
            <a:r>
              <a:rPr lang="fr-FR" sz="1400" dirty="0" smtClean="0">
                <a:latin typeface="Arial" pitchFamily="34" charset="0"/>
                <a:cs typeface="Arial" pitchFamily="34" charset="0"/>
              </a:rPr>
              <a:t>…</a:t>
            </a:r>
          </a:p>
          <a:p>
            <a:pPr marL="285750" lvl="0" indent="-285750" algn="just">
              <a:lnSpc>
                <a:spcPct val="150000"/>
              </a:lnSpc>
              <a:buFontTx/>
              <a:buChar char="-"/>
            </a:pPr>
            <a:endParaRPr lang="fr-FR" sz="7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Développer </a:t>
            </a:r>
            <a:r>
              <a:rPr lang="fr-FR" sz="1400" dirty="0">
                <a:latin typeface="Arial" pitchFamily="34" charset="0"/>
                <a:cs typeface="Arial" pitchFamily="34" charset="0"/>
              </a:rPr>
              <a:t>les démarches « d’aller vers » </a:t>
            </a:r>
            <a:endParaRPr lang="fr-FR" sz="1400" dirty="0" smtClean="0">
              <a:latin typeface="Arial" pitchFamily="34" charset="0"/>
              <a:cs typeface="Arial" pitchFamily="34" charset="0"/>
            </a:endParaRPr>
          </a:p>
          <a:p>
            <a:pPr marL="285750" lvl="0" indent="-285750" algn="just">
              <a:lnSpc>
                <a:spcPct val="150000"/>
              </a:lnSpc>
              <a:buFontTx/>
              <a:buChar char="-"/>
            </a:pPr>
            <a:endParaRPr lang="fr-FR" sz="7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Mesurer </a:t>
            </a:r>
            <a:r>
              <a:rPr lang="fr-FR" sz="1400" dirty="0">
                <a:latin typeface="Arial" pitchFamily="34" charset="0"/>
                <a:cs typeface="Arial" pitchFamily="34" charset="0"/>
              </a:rPr>
              <a:t>l’impact des actions mises en place en 2018 par les CLIC sur l’accompagnement des démarches administratives en </a:t>
            </a:r>
            <a:endParaRPr lang="fr-FR" sz="1400" dirty="0" smtClean="0">
              <a:latin typeface="Arial" pitchFamily="34" charset="0"/>
              <a:cs typeface="Arial" pitchFamily="34" charset="0"/>
            </a:endParaRPr>
          </a:p>
          <a:p>
            <a:pPr lvl="0" algn="just">
              <a:lnSpc>
                <a:spcPct val="150000"/>
              </a:lnSpc>
            </a:pPr>
            <a:r>
              <a:rPr lang="fr-FR" sz="1400" dirty="0" smtClean="0">
                <a:latin typeface="Arial" pitchFamily="34" charset="0"/>
                <a:cs typeface="Arial" pitchFamily="34" charset="0"/>
              </a:rPr>
              <a:t>      vue </a:t>
            </a:r>
            <a:r>
              <a:rPr lang="fr-FR" sz="1400" dirty="0">
                <a:latin typeface="Arial" pitchFamily="34" charset="0"/>
                <a:cs typeface="Arial" pitchFamily="34" charset="0"/>
              </a:rPr>
              <a:t>de leur </a:t>
            </a:r>
            <a:r>
              <a:rPr lang="fr-FR" sz="1400" dirty="0" smtClean="0">
                <a:latin typeface="Arial" pitchFamily="34" charset="0"/>
                <a:cs typeface="Arial" pitchFamily="34" charset="0"/>
              </a:rPr>
              <a:t>déploiement</a:t>
            </a:r>
          </a:p>
          <a:p>
            <a:pPr lvl="0" algn="just">
              <a:lnSpc>
                <a:spcPct val="150000"/>
              </a:lnSpc>
            </a:pPr>
            <a:endParaRPr lang="fr-FR" sz="900" dirty="0">
              <a:latin typeface="Arial" pitchFamily="34" charset="0"/>
              <a:cs typeface="Arial" pitchFamily="34" charset="0"/>
            </a:endParaRPr>
          </a:p>
          <a:p>
            <a:pPr marL="285750" lvl="0" indent="-285750" algn="just">
              <a:lnSpc>
                <a:spcPct val="150000"/>
              </a:lnSpc>
              <a:buFont typeface="Arial" pitchFamily="34" charset="0"/>
              <a:buChar char="•"/>
            </a:pPr>
            <a:r>
              <a:rPr lang="fr-FR" sz="1400" b="1" i="1" dirty="0">
                <a:solidFill>
                  <a:schemeClr val="accent1"/>
                </a:solidFill>
                <a:latin typeface="Arial" pitchFamily="34" charset="0"/>
                <a:cs typeface="Arial" pitchFamily="34" charset="0"/>
              </a:rPr>
              <a:t>Priorité 13 _ Accès aux médiations informatiques et </a:t>
            </a:r>
            <a:r>
              <a:rPr lang="fr-FR" sz="1400" b="1" i="1" dirty="0" smtClean="0">
                <a:solidFill>
                  <a:schemeClr val="accent1"/>
                </a:solidFill>
                <a:latin typeface="Arial" pitchFamily="34" charset="0"/>
                <a:cs typeface="Arial" pitchFamily="34" charset="0"/>
              </a:rPr>
              <a:t>technologiques</a:t>
            </a:r>
          </a:p>
          <a:p>
            <a:pPr marL="285750" lvl="0" indent="-285750" algn="just">
              <a:lnSpc>
                <a:spcPct val="150000"/>
              </a:lnSpc>
              <a:buFont typeface="Arial" pitchFamily="34" charset="0"/>
              <a:buChar char="•"/>
            </a:pPr>
            <a:endParaRPr lang="fr-FR" sz="800" b="1" i="1" dirty="0">
              <a:solidFill>
                <a:schemeClr val="accent1"/>
              </a:solidFill>
              <a:latin typeface="Arial" pitchFamily="34" charset="0"/>
              <a:cs typeface="Arial" pitchFamily="34" charset="0"/>
            </a:endParaRPr>
          </a:p>
          <a:p>
            <a:pPr marL="285750" lvl="0" indent="-285750" algn="just">
              <a:lnSpc>
                <a:spcPct val="150000"/>
              </a:lnSpc>
              <a:buFontTx/>
              <a:buChar char="-"/>
            </a:pPr>
            <a:r>
              <a:rPr lang="fr-FR" sz="1400" i="1" dirty="0">
                <a:latin typeface="Arial" pitchFamily="34" charset="0"/>
                <a:cs typeface="Arial" pitchFamily="34" charset="0"/>
              </a:rPr>
              <a:t>Etat des lieux: </a:t>
            </a:r>
            <a:r>
              <a:rPr lang="fr-FR" sz="1400" i="1" dirty="0" smtClean="0">
                <a:latin typeface="Arial" pitchFamily="34" charset="0"/>
                <a:cs typeface="Arial" pitchFamily="34" charset="0"/>
              </a:rPr>
              <a:t>1,7% </a:t>
            </a:r>
            <a:r>
              <a:rPr lang="fr-FR" sz="1400" i="1" dirty="0">
                <a:latin typeface="Arial" pitchFamily="34" charset="0"/>
                <a:cs typeface="Arial" pitchFamily="34" charset="0"/>
              </a:rPr>
              <a:t>des actions financées en 2016, </a:t>
            </a:r>
            <a:r>
              <a:rPr lang="fr-FR" sz="1400" i="1" dirty="0" smtClean="0">
                <a:latin typeface="Arial" pitchFamily="34" charset="0"/>
                <a:cs typeface="Arial" pitchFamily="34" charset="0"/>
              </a:rPr>
              <a:t>5% </a:t>
            </a:r>
            <a:r>
              <a:rPr lang="fr-FR" sz="1400" i="1" dirty="0">
                <a:latin typeface="Arial" pitchFamily="34" charset="0"/>
                <a:cs typeface="Arial" pitchFamily="34" charset="0"/>
              </a:rPr>
              <a:t>en 2017</a:t>
            </a:r>
          </a:p>
          <a:p>
            <a:pPr marL="285750" lvl="0" indent="-285750" algn="just">
              <a:lnSpc>
                <a:spcPct val="150000"/>
              </a:lnSpc>
              <a:buFont typeface="Arial" pitchFamily="34" charset="0"/>
              <a:buChar char="•"/>
            </a:pPr>
            <a:endParaRPr lang="fr-FR" sz="700" b="1"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Lier </a:t>
            </a:r>
            <a:r>
              <a:rPr lang="fr-FR" sz="1400" dirty="0">
                <a:latin typeface="Arial" pitchFamily="34" charset="0"/>
                <a:cs typeface="Arial" pitchFamily="34" charset="0"/>
              </a:rPr>
              <a:t>les activités numériques avec d’autres priorités du programme coordonné </a:t>
            </a:r>
            <a:r>
              <a:rPr lang="fr-FR" sz="1400" dirty="0" smtClean="0">
                <a:latin typeface="Arial" pitchFamily="34" charset="0"/>
                <a:cs typeface="Arial" pitchFamily="34" charset="0"/>
              </a:rPr>
              <a:t>:</a:t>
            </a:r>
          </a:p>
          <a:p>
            <a:pPr marL="285750" lvl="0" indent="-285750" algn="just">
              <a:lnSpc>
                <a:spcPct val="150000"/>
              </a:lnSpc>
              <a:buFontTx/>
              <a:buChar char="-"/>
            </a:pPr>
            <a:endParaRPr lang="fr-FR" sz="700" dirty="0">
              <a:latin typeface="Arial" pitchFamily="34" charset="0"/>
              <a:cs typeface="Arial" pitchFamily="34" charset="0"/>
            </a:endParaRPr>
          </a:p>
          <a:p>
            <a:pPr marL="742950" lvl="1" indent="-285750" algn="just">
              <a:lnSpc>
                <a:spcPct val="150000"/>
              </a:lnSpc>
              <a:buFontTx/>
              <a:buChar char="-"/>
            </a:pPr>
            <a:r>
              <a:rPr lang="fr-FR" sz="1400" dirty="0">
                <a:latin typeface="Arial" pitchFamily="34" charset="0"/>
                <a:cs typeface="Arial" pitchFamily="34" charset="0"/>
              </a:rPr>
              <a:t>Le numérique peut être le support d’activités de lien intergénérationnel (axe 12) ou de lutte contre l’isolement (axe 7</a:t>
            </a:r>
            <a:r>
              <a:rPr lang="fr-FR" sz="1400" dirty="0" smtClean="0">
                <a:latin typeface="Arial" pitchFamily="34" charset="0"/>
                <a:cs typeface="Arial" pitchFamily="34" charset="0"/>
              </a:rPr>
              <a:t>)</a:t>
            </a:r>
          </a:p>
          <a:p>
            <a:pPr marL="742950" lvl="1" indent="-285750" algn="just">
              <a:lnSpc>
                <a:spcPct val="150000"/>
              </a:lnSpc>
              <a:buFontTx/>
              <a:buChar char="-"/>
            </a:pPr>
            <a:endParaRPr lang="fr-FR" sz="300" dirty="0">
              <a:latin typeface="Arial" pitchFamily="34" charset="0"/>
              <a:cs typeface="Arial" pitchFamily="34" charset="0"/>
            </a:endParaRPr>
          </a:p>
          <a:p>
            <a:pPr marL="742950" lvl="1" indent="-285750" algn="just">
              <a:lnSpc>
                <a:spcPct val="150000"/>
              </a:lnSpc>
              <a:buFontTx/>
              <a:buChar char="-"/>
            </a:pPr>
            <a:r>
              <a:rPr lang="fr-FR" sz="1400" dirty="0">
                <a:latin typeface="Arial" pitchFamily="34" charset="0"/>
                <a:cs typeface="Arial" pitchFamily="34" charset="0"/>
              </a:rPr>
              <a:t>Les formations au numérique doivent permettre l’accès aux droits via l’utilisation des services publics dématérialisés </a:t>
            </a:r>
            <a:r>
              <a:rPr lang="fr-FR" sz="1400" dirty="0" smtClean="0">
                <a:latin typeface="Arial" pitchFamily="34" charset="0"/>
                <a:cs typeface="Arial" pitchFamily="34" charset="0"/>
              </a:rPr>
              <a:t>(axe </a:t>
            </a:r>
            <a:r>
              <a:rPr lang="fr-FR" sz="1400" dirty="0">
                <a:latin typeface="Arial" pitchFamily="34" charset="0"/>
                <a:cs typeface="Arial" pitchFamily="34" charset="0"/>
              </a:rPr>
              <a:t>9</a:t>
            </a:r>
            <a:r>
              <a:rPr lang="fr-FR" sz="1400" dirty="0" smtClean="0">
                <a:latin typeface="Arial" pitchFamily="34" charset="0"/>
                <a:cs typeface="Arial" pitchFamily="34" charset="0"/>
              </a:rPr>
              <a:t>)</a:t>
            </a:r>
            <a:endParaRPr lang="fr-FR" sz="1400" dirty="0">
              <a:latin typeface="Arial" pitchFamily="34" charset="0"/>
              <a:cs typeface="Arial" pitchFamily="34" charset="0"/>
            </a:endParaRPr>
          </a:p>
          <a:p>
            <a:pPr lvl="0" algn="just">
              <a:lnSpc>
                <a:spcPct val="150000"/>
              </a:lnSpc>
            </a:pPr>
            <a:endParaRPr lang="fr-FR" sz="800" b="1" dirty="0" smtClean="0">
              <a:latin typeface="Arial" pitchFamily="34" charset="0"/>
              <a:cs typeface="Arial" pitchFamily="34" charset="0"/>
            </a:endParaRPr>
          </a:p>
        </p:txBody>
      </p:sp>
    </p:spTree>
    <p:extLst>
      <p:ext uri="{BB962C8B-B14F-4D97-AF65-F5344CB8AC3E}">
        <p14:creationId xmlns:p14="http://schemas.microsoft.com/office/powerpoint/2010/main" val="271088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89756" y="404664"/>
            <a:ext cx="11305256" cy="1066800"/>
          </a:xfrm>
        </p:spPr>
        <p:txBody>
          <a:bodyPr anchor="t">
            <a:noAutofit/>
          </a:bodyPr>
          <a:lstStyle/>
          <a:p>
            <a:pPr algn="ctr"/>
            <a:r>
              <a:rPr lang="fr-FR" dirty="0" smtClean="0"/>
              <a:t>Autres Recommandations / Priorité</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28</a:t>
            </a:fld>
            <a:endParaRPr lang="fr-FR"/>
          </a:p>
        </p:txBody>
      </p:sp>
      <p:sp>
        <p:nvSpPr>
          <p:cNvPr id="7" name="Rectangle 6"/>
          <p:cNvSpPr/>
          <p:nvPr/>
        </p:nvSpPr>
        <p:spPr>
          <a:xfrm>
            <a:off x="1125860" y="1340768"/>
            <a:ext cx="9721080" cy="3831818"/>
          </a:xfrm>
          <a:prstGeom prst="rect">
            <a:avLst/>
          </a:prstGeom>
        </p:spPr>
        <p:txBody>
          <a:bodyPr wrap="square">
            <a:spAutoFit/>
          </a:bodyPr>
          <a:lstStyle/>
          <a:p>
            <a:pPr marL="285750" lvl="0" indent="-285750" algn="just">
              <a:lnSpc>
                <a:spcPct val="150000"/>
              </a:lnSpc>
              <a:buFont typeface="Arial" pitchFamily="34" charset="0"/>
              <a:buChar char="•"/>
            </a:pPr>
            <a:r>
              <a:rPr lang="fr-FR" sz="1400" b="1" i="1" dirty="0" smtClean="0">
                <a:solidFill>
                  <a:schemeClr val="accent1"/>
                </a:solidFill>
                <a:latin typeface="Arial" pitchFamily="34" charset="0"/>
                <a:cs typeface="Arial" pitchFamily="34" charset="0"/>
              </a:rPr>
              <a:t>Priorité </a:t>
            </a:r>
            <a:r>
              <a:rPr lang="fr-FR" sz="1400" b="1" i="1" dirty="0">
                <a:solidFill>
                  <a:schemeClr val="accent1"/>
                </a:solidFill>
                <a:latin typeface="Arial" pitchFamily="34" charset="0"/>
                <a:cs typeface="Arial" pitchFamily="34" charset="0"/>
              </a:rPr>
              <a:t>10_Habitat</a:t>
            </a:r>
          </a:p>
          <a:p>
            <a:pPr marL="285750" lvl="0" indent="-285750" algn="just">
              <a:lnSpc>
                <a:spcPct val="150000"/>
              </a:lnSpc>
              <a:buFontTx/>
              <a:buChar char="-"/>
            </a:pPr>
            <a:endParaRPr lang="fr-FR" sz="1200" dirty="0">
              <a:latin typeface="Arial" pitchFamily="34" charset="0"/>
              <a:cs typeface="Arial" pitchFamily="34" charset="0"/>
            </a:endParaRPr>
          </a:p>
          <a:p>
            <a:pPr marL="285750" lvl="0" indent="-285750" algn="just">
              <a:lnSpc>
                <a:spcPct val="150000"/>
              </a:lnSpc>
              <a:buFontTx/>
              <a:buChar char="-"/>
            </a:pPr>
            <a:r>
              <a:rPr lang="fr-FR" sz="1400" i="1" dirty="0" smtClean="0">
                <a:latin typeface="Arial" pitchFamily="34" charset="0"/>
                <a:cs typeface="Arial" pitchFamily="34" charset="0"/>
              </a:rPr>
              <a:t>Etat des lieux: 5% des actions financées en 2016 et 2017</a:t>
            </a:r>
          </a:p>
          <a:p>
            <a:pPr marL="285750" lvl="0" indent="-285750" algn="just">
              <a:lnSpc>
                <a:spcPct val="150000"/>
              </a:lnSpc>
              <a:buFontTx/>
              <a:buChar char="-"/>
            </a:pPr>
            <a:endParaRPr lang="fr-FR" sz="800"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Poursuivre la sensibilisation du </a:t>
            </a:r>
            <a:r>
              <a:rPr lang="fr-FR" sz="1400" dirty="0">
                <a:latin typeface="Arial" pitchFamily="34" charset="0"/>
                <a:cs typeface="Arial" pitchFamily="34" charset="0"/>
              </a:rPr>
              <a:t>public sénior en général sur cette priorité pertinente via des conférences, théâtre-forums, </a:t>
            </a:r>
            <a:r>
              <a:rPr lang="fr-FR" sz="1400" dirty="0" smtClean="0">
                <a:latin typeface="Arial" pitchFamily="34" charset="0"/>
                <a:cs typeface="Arial" pitchFamily="34" charset="0"/>
              </a:rPr>
              <a:t>…</a:t>
            </a:r>
          </a:p>
          <a:p>
            <a:pPr marL="285750" lvl="0" indent="-285750" algn="just">
              <a:lnSpc>
                <a:spcPct val="150000"/>
              </a:lnSpc>
              <a:buFontTx/>
              <a:buChar char="-"/>
            </a:pPr>
            <a:endParaRPr lang="fr-FR" sz="8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Repérer </a:t>
            </a:r>
            <a:r>
              <a:rPr lang="fr-FR" sz="1400" dirty="0">
                <a:latin typeface="Arial" pitchFamily="34" charset="0"/>
                <a:cs typeface="Arial" pitchFamily="34" charset="0"/>
              </a:rPr>
              <a:t>et mobiliser en particulier les personnes </a:t>
            </a:r>
            <a:r>
              <a:rPr lang="fr-FR" sz="1400" dirty="0" smtClean="0">
                <a:latin typeface="Arial" pitchFamily="34" charset="0"/>
                <a:cs typeface="Arial" pitchFamily="34" charset="0"/>
              </a:rPr>
              <a:t>à </a:t>
            </a:r>
            <a:r>
              <a:rPr lang="fr-FR" sz="1400" dirty="0">
                <a:latin typeface="Arial" pitchFamily="34" charset="0"/>
                <a:cs typeface="Arial" pitchFamily="34" charset="0"/>
              </a:rPr>
              <a:t>risque de chutes </a:t>
            </a:r>
            <a:r>
              <a:rPr lang="fr-FR" sz="1400" dirty="0" smtClean="0">
                <a:latin typeface="Arial" pitchFamily="34" charset="0"/>
                <a:cs typeface="Arial" pitchFamily="34" charset="0"/>
              </a:rPr>
              <a:t>vers </a:t>
            </a:r>
            <a:r>
              <a:rPr lang="fr-FR" sz="1400" dirty="0">
                <a:latin typeface="Arial" pitchFamily="34" charset="0"/>
                <a:cs typeface="Arial" pitchFamily="34" charset="0"/>
              </a:rPr>
              <a:t>les diagnostics conseils ou ateliers aménagement de l’habitat, dans le cadre d’un parcours multifactoriel de prévention des chutes (ateliers équilibre, nutrition, médication</a:t>
            </a:r>
            <a:r>
              <a:rPr lang="fr-FR" sz="1400" dirty="0" smtClean="0">
                <a:latin typeface="Arial" pitchFamily="34" charset="0"/>
                <a:cs typeface="Arial" pitchFamily="34" charset="0"/>
              </a:rPr>
              <a:t>).</a:t>
            </a:r>
          </a:p>
          <a:p>
            <a:pPr marL="285750" lvl="0" indent="-285750" algn="just">
              <a:lnSpc>
                <a:spcPct val="150000"/>
              </a:lnSpc>
              <a:buFontTx/>
              <a:buChar char="-"/>
            </a:pPr>
            <a:endParaRPr lang="fr-FR" sz="1400" dirty="0">
              <a:latin typeface="Arial" pitchFamily="34" charset="0"/>
              <a:cs typeface="Arial" pitchFamily="34" charset="0"/>
            </a:endParaRPr>
          </a:p>
          <a:p>
            <a:pPr marL="285750" lvl="0" indent="-285750" algn="just">
              <a:lnSpc>
                <a:spcPct val="150000"/>
              </a:lnSpc>
              <a:buFontTx/>
              <a:buChar char="-"/>
            </a:pPr>
            <a:endParaRPr lang="fr-FR" sz="1400" dirty="0">
              <a:latin typeface="Arial" pitchFamily="34" charset="0"/>
              <a:cs typeface="Arial" pitchFamily="34" charset="0"/>
            </a:endParaRPr>
          </a:p>
          <a:p>
            <a:pPr lvl="0" algn="just">
              <a:lnSpc>
                <a:spcPct val="150000"/>
              </a:lnSpc>
            </a:pPr>
            <a:endParaRPr lang="fr-FR" sz="800" b="1" dirty="0" smtClean="0">
              <a:latin typeface="Arial" pitchFamily="34" charset="0"/>
              <a:cs typeface="Arial" pitchFamily="34" charset="0"/>
            </a:endParaRPr>
          </a:p>
        </p:txBody>
      </p:sp>
    </p:spTree>
    <p:extLst>
      <p:ext uri="{BB962C8B-B14F-4D97-AF65-F5344CB8AC3E}">
        <p14:creationId xmlns:p14="http://schemas.microsoft.com/office/powerpoint/2010/main" val="50154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89756" y="404664"/>
            <a:ext cx="11305256" cy="1066800"/>
          </a:xfrm>
        </p:spPr>
        <p:txBody>
          <a:bodyPr anchor="t">
            <a:noAutofit/>
          </a:bodyPr>
          <a:lstStyle/>
          <a:p>
            <a:pPr algn="ctr"/>
            <a:r>
              <a:rPr lang="fr-FR" dirty="0" smtClean="0"/>
              <a:t>Autres Recommandations / Priorité</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29</a:t>
            </a:fld>
            <a:endParaRPr lang="fr-FR"/>
          </a:p>
        </p:txBody>
      </p:sp>
      <p:sp>
        <p:nvSpPr>
          <p:cNvPr id="7" name="Rectangle 6"/>
          <p:cNvSpPr/>
          <p:nvPr/>
        </p:nvSpPr>
        <p:spPr>
          <a:xfrm>
            <a:off x="869652" y="1340768"/>
            <a:ext cx="10297144" cy="4339650"/>
          </a:xfrm>
          <a:prstGeom prst="rect">
            <a:avLst/>
          </a:prstGeom>
        </p:spPr>
        <p:txBody>
          <a:bodyPr wrap="square">
            <a:spAutoFit/>
          </a:bodyPr>
          <a:lstStyle/>
          <a:p>
            <a:pPr marL="285750" lvl="0" indent="-285750" algn="just">
              <a:lnSpc>
                <a:spcPct val="150000"/>
              </a:lnSpc>
              <a:buFont typeface="Arial" pitchFamily="34" charset="0"/>
              <a:buChar char="•"/>
            </a:pPr>
            <a:r>
              <a:rPr lang="fr-FR" sz="1400" b="1" i="1" dirty="0" smtClean="0">
                <a:solidFill>
                  <a:schemeClr val="accent1"/>
                </a:solidFill>
                <a:latin typeface="Arial" pitchFamily="34" charset="0"/>
                <a:cs typeface="Arial" pitchFamily="34" charset="0"/>
              </a:rPr>
              <a:t>Priorité 11 &amp; 12_ Anticipation du vieillissement et valorisation des séniors</a:t>
            </a:r>
          </a:p>
          <a:p>
            <a:pPr marL="285750" lvl="0" indent="-285750" algn="just">
              <a:lnSpc>
                <a:spcPct val="150000"/>
              </a:lnSpc>
              <a:buFont typeface="Arial" pitchFamily="34" charset="0"/>
              <a:buChar char="•"/>
            </a:pPr>
            <a:endParaRPr lang="fr-FR" sz="800" b="1" dirty="0" smtClean="0">
              <a:latin typeface="Arial" pitchFamily="34" charset="0"/>
              <a:cs typeface="Arial" pitchFamily="34" charset="0"/>
            </a:endParaRPr>
          </a:p>
          <a:p>
            <a:pPr marL="285750" lvl="0" indent="-285750" algn="just">
              <a:lnSpc>
                <a:spcPct val="150000"/>
              </a:lnSpc>
              <a:buFontTx/>
              <a:buChar char="-"/>
            </a:pPr>
            <a:r>
              <a:rPr lang="fr-FR" sz="1400" i="1" dirty="0" smtClean="0">
                <a:latin typeface="Arial" pitchFamily="34" charset="0"/>
                <a:cs typeface="Arial" pitchFamily="34" charset="0"/>
              </a:rPr>
              <a:t>Etat des lieux: 1,2% et 4% des actions financées en 2016 et 2017 pour la priorité 11, 3% et 5% pour la priorité 12 </a:t>
            </a:r>
          </a:p>
          <a:p>
            <a:pPr marL="285750" lvl="0" indent="-285750" algn="just">
              <a:lnSpc>
                <a:spcPct val="150000"/>
              </a:lnSpc>
              <a:buFontTx/>
              <a:buChar char="-"/>
            </a:pPr>
            <a:endParaRPr lang="fr-FR" sz="800" i="1" dirty="0" smtClean="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Développer les </a:t>
            </a:r>
            <a:r>
              <a:rPr lang="fr-FR" sz="1400" dirty="0">
                <a:latin typeface="Arial" pitchFamily="34" charset="0"/>
                <a:cs typeface="Arial" pitchFamily="34" charset="0"/>
              </a:rPr>
              <a:t>actions portant sur les moments de rupture, tels que le passage à la retraite et le veuvage, qui constituent des facteurs de risque d’isolement, de dépression et de suicide </a:t>
            </a:r>
            <a:r>
              <a:rPr lang="fr-FR" sz="1400" dirty="0" smtClean="0">
                <a:latin typeface="Arial" pitchFamily="34" charset="0"/>
                <a:cs typeface="Arial" pitchFamily="34" charset="0"/>
              </a:rPr>
              <a:t>(peu d’actions financées en 2016, 2017)</a:t>
            </a:r>
          </a:p>
          <a:p>
            <a:pPr marL="742950" lvl="1" indent="-285750" algn="just">
              <a:lnSpc>
                <a:spcPct val="150000"/>
              </a:lnSpc>
              <a:buFontTx/>
              <a:buChar char="-"/>
            </a:pPr>
            <a:r>
              <a:rPr lang="fr-FR" sz="1400" dirty="0" smtClean="0">
                <a:latin typeface="Arial" pitchFamily="34" charset="0"/>
                <a:cs typeface="Arial" pitchFamily="34" charset="0"/>
              </a:rPr>
              <a:t>Développer </a:t>
            </a:r>
            <a:r>
              <a:rPr lang="fr-FR" sz="1400" dirty="0">
                <a:latin typeface="Arial" pitchFamily="34" charset="0"/>
                <a:cs typeface="Arial" pitchFamily="34" charset="0"/>
              </a:rPr>
              <a:t>les ateliers de passage à la retraite, sur la base du référentiel inter-régimes et du guide développé par </a:t>
            </a:r>
            <a:r>
              <a:rPr lang="fr-FR" sz="1400" dirty="0" smtClean="0">
                <a:latin typeface="Arial" pitchFamily="34" charset="0"/>
                <a:cs typeface="Arial" pitchFamily="34" charset="0"/>
              </a:rPr>
              <a:t>l’INPES</a:t>
            </a:r>
          </a:p>
          <a:p>
            <a:pPr marL="742950" lvl="1" indent="-285750" algn="just">
              <a:lnSpc>
                <a:spcPct val="150000"/>
              </a:lnSpc>
              <a:buFontTx/>
              <a:buChar char="-"/>
            </a:pPr>
            <a:r>
              <a:rPr lang="fr-FR" sz="1400" dirty="0" smtClean="0">
                <a:latin typeface="Arial" pitchFamily="34" charset="0"/>
                <a:cs typeface="Arial" pitchFamily="34" charset="0"/>
              </a:rPr>
              <a:t>Développer </a:t>
            </a:r>
            <a:r>
              <a:rPr lang="fr-FR" sz="1400" dirty="0">
                <a:latin typeface="Arial" pitchFamily="34" charset="0"/>
                <a:cs typeface="Arial" pitchFamily="34" charset="0"/>
              </a:rPr>
              <a:t>des groupes de parole sur le deuil, animés par des professionnels ou des pairs </a:t>
            </a:r>
            <a:r>
              <a:rPr lang="fr-FR" sz="1400" dirty="0" smtClean="0">
                <a:latin typeface="Arial" pitchFamily="34" charset="0"/>
                <a:cs typeface="Arial" pitchFamily="34" charset="0"/>
              </a:rPr>
              <a:t>(intervention efficace)</a:t>
            </a:r>
          </a:p>
          <a:p>
            <a:pPr marL="742950" lvl="1" indent="-285750" algn="just">
              <a:lnSpc>
                <a:spcPct val="150000"/>
              </a:lnSpc>
              <a:buFontTx/>
              <a:buChar char="-"/>
            </a:pPr>
            <a:endParaRPr lang="fr-FR" sz="8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Développer </a:t>
            </a:r>
            <a:r>
              <a:rPr lang="fr-FR" sz="1400" dirty="0">
                <a:latin typeface="Arial" pitchFamily="34" charset="0"/>
                <a:cs typeface="Arial" pitchFamily="34" charset="0"/>
              </a:rPr>
              <a:t>les actions qui valorisent l’expérience et l’habileté des séniors (compétences, transmissions de </a:t>
            </a:r>
            <a:r>
              <a:rPr lang="fr-FR" sz="1400" dirty="0" smtClean="0">
                <a:latin typeface="Arial" pitchFamily="34" charset="0"/>
                <a:cs typeface="Arial" pitchFamily="34" charset="0"/>
              </a:rPr>
              <a:t>savoirs) et </a:t>
            </a:r>
            <a:r>
              <a:rPr lang="fr-FR" sz="1400" dirty="0">
                <a:latin typeface="Arial" pitchFamily="34" charset="0"/>
                <a:cs typeface="Arial" pitchFamily="34" charset="0"/>
              </a:rPr>
              <a:t>les activités </a:t>
            </a:r>
            <a:r>
              <a:rPr lang="fr-FR" sz="1400" dirty="0" smtClean="0">
                <a:latin typeface="Arial" pitchFamily="34" charset="0"/>
                <a:cs typeface="Arial" pitchFamily="34" charset="0"/>
              </a:rPr>
              <a:t>intergénérationnelles (peu d’actions financées en 2016, 2017)</a:t>
            </a:r>
          </a:p>
          <a:p>
            <a:pPr marL="742950" lvl="1" indent="-285750" algn="just">
              <a:lnSpc>
                <a:spcPct val="150000"/>
              </a:lnSpc>
              <a:buFontTx/>
              <a:buChar char="-"/>
            </a:pPr>
            <a:r>
              <a:rPr lang="fr-FR" sz="1400" dirty="0" smtClean="0">
                <a:latin typeface="Arial" pitchFamily="34" charset="0"/>
                <a:cs typeface="Arial" pitchFamily="34" charset="0"/>
              </a:rPr>
              <a:t>Valorisation des pratiques culinaires des séniors auprès des jeunes</a:t>
            </a:r>
          </a:p>
          <a:p>
            <a:pPr marL="742950" lvl="1" indent="-285750" algn="just">
              <a:lnSpc>
                <a:spcPct val="150000"/>
              </a:lnSpc>
              <a:buFontTx/>
              <a:buChar char="-"/>
            </a:pPr>
            <a:r>
              <a:rPr lang="fr-FR" sz="1400" dirty="0" smtClean="0">
                <a:latin typeface="Arial" pitchFamily="34" charset="0"/>
                <a:cs typeface="Arial" pitchFamily="34" charset="0"/>
              </a:rPr>
              <a:t>Activités entre collèges soutenus par le département sur le numérique et les personnes âgées</a:t>
            </a:r>
            <a:endParaRPr lang="fr-FR" sz="800" b="1" dirty="0" smtClean="0">
              <a:latin typeface="Arial" pitchFamily="34" charset="0"/>
              <a:cs typeface="Arial" pitchFamily="34" charset="0"/>
            </a:endParaRPr>
          </a:p>
        </p:txBody>
      </p:sp>
    </p:spTree>
    <p:extLst>
      <p:ext uri="{BB962C8B-B14F-4D97-AF65-F5344CB8AC3E}">
        <p14:creationId xmlns:p14="http://schemas.microsoft.com/office/powerpoint/2010/main" val="46664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4591" y="188640"/>
            <a:ext cx="9864357" cy="1066800"/>
          </a:xfrm>
        </p:spPr>
        <p:txBody>
          <a:bodyPr anchor="ctr">
            <a:normAutofit/>
          </a:bodyPr>
          <a:lstStyle/>
          <a:p>
            <a:pPr algn="ctr">
              <a:lnSpc>
                <a:spcPct val="100000"/>
              </a:lnSpc>
            </a:pPr>
            <a:r>
              <a:rPr lang="fr-FR" dirty="0" smtClean="0"/>
              <a:t>Périmètre de l’évaluation</a:t>
            </a:r>
            <a:endParaRPr lang="fr-FR" dirty="0"/>
          </a:p>
        </p:txBody>
      </p:sp>
      <p:sp>
        <p:nvSpPr>
          <p:cNvPr id="5" name="Rectangle 4"/>
          <p:cNvSpPr/>
          <p:nvPr/>
        </p:nvSpPr>
        <p:spPr>
          <a:xfrm>
            <a:off x="1197868" y="2708920"/>
            <a:ext cx="295232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Concours « Forfait Autonomie »</a:t>
            </a:r>
            <a:endParaRPr lang="fr-FR" dirty="0"/>
          </a:p>
        </p:txBody>
      </p:sp>
      <p:sp>
        <p:nvSpPr>
          <p:cNvPr id="6" name="Rectangle 5"/>
          <p:cNvSpPr/>
          <p:nvPr/>
        </p:nvSpPr>
        <p:spPr>
          <a:xfrm>
            <a:off x="4654252" y="2708920"/>
            <a:ext cx="295232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Concours « Autres Actions de Prévention »</a:t>
            </a:r>
            <a:endParaRPr lang="fr-FR" dirty="0"/>
          </a:p>
        </p:txBody>
      </p:sp>
      <p:cxnSp>
        <p:nvCxnSpPr>
          <p:cNvPr id="8" name="Connecteur droit avec flèche 7"/>
          <p:cNvCxnSpPr>
            <a:stCxn id="5" idx="2"/>
          </p:cNvCxnSpPr>
          <p:nvPr/>
        </p:nvCxnSpPr>
        <p:spPr>
          <a:xfrm>
            <a:off x="2674032" y="3717032"/>
            <a:ext cx="0"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6238428" y="3720830"/>
            <a:ext cx="0"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557908" y="4229596"/>
            <a:ext cx="2232248" cy="757130"/>
          </a:xfrm>
          <a:prstGeom prst="rect">
            <a:avLst/>
          </a:prstGeom>
          <a:noFill/>
        </p:spPr>
        <p:txBody>
          <a:bodyPr wrap="square" rtlCol="0">
            <a:spAutoFit/>
          </a:bodyPr>
          <a:lstStyle/>
          <a:p>
            <a:pPr algn="ctr">
              <a:lnSpc>
                <a:spcPct val="90000"/>
              </a:lnSpc>
            </a:pPr>
            <a:r>
              <a:rPr lang="fr-FR" sz="1600" dirty="0" smtClean="0"/>
              <a:t>Axe 2</a:t>
            </a:r>
          </a:p>
          <a:p>
            <a:pPr algn="ctr">
              <a:lnSpc>
                <a:spcPct val="90000"/>
              </a:lnSpc>
            </a:pPr>
            <a:r>
              <a:rPr lang="fr-FR" sz="1600" dirty="0" smtClean="0"/>
              <a:t>Résidences Autonomie</a:t>
            </a:r>
          </a:p>
        </p:txBody>
      </p:sp>
      <p:sp>
        <p:nvSpPr>
          <p:cNvPr id="13" name="ZoneTexte 12"/>
          <p:cNvSpPr txBox="1"/>
          <p:nvPr/>
        </p:nvSpPr>
        <p:spPr>
          <a:xfrm>
            <a:off x="4150196" y="4405860"/>
            <a:ext cx="1368152" cy="757130"/>
          </a:xfrm>
          <a:prstGeom prst="rect">
            <a:avLst/>
          </a:prstGeom>
          <a:noFill/>
        </p:spPr>
        <p:txBody>
          <a:bodyPr wrap="square" rtlCol="0">
            <a:spAutoFit/>
          </a:bodyPr>
          <a:lstStyle/>
          <a:p>
            <a:pPr algn="ctr">
              <a:lnSpc>
                <a:spcPct val="90000"/>
              </a:lnSpc>
            </a:pPr>
            <a:r>
              <a:rPr lang="fr-FR" sz="1600" dirty="0" smtClean="0"/>
              <a:t>Axe 1</a:t>
            </a:r>
          </a:p>
          <a:p>
            <a:pPr algn="ctr">
              <a:lnSpc>
                <a:spcPct val="90000"/>
              </a:lnSpc>
            </a:pPr>
            <a:r>
              <a:rPr lang="fr-FR" sz="1600" dirty="0" smtClean="0"/>
              <a:t>Aides techniques</a:t>
            </a:r>
          </a:p>
        </p:txBody>
      </p:sp>
      <p:sp>
        <p:nvSpPr>
          <p:cNvPr id="14" name="ZoneTexte 13"/>
          <p:cNvSpPr txBox="1"/>
          <p:nvPr/>
        </p:nvSpPr>
        <p:spPr>
          <a:xfrm>
            <a:off x="5620438" y="4422132"/>
            <a:ext cx="1282334" cy="535531"/>
          </a:xfrm>
          <a:prstGeom prst="rect">
            <a:avLst/>
          </a:prstGeom>
          <a:noFill/>
        </p:spPr>
        <p:txBody>
          <a:bodyPr wrap="square" rtlCol="0">
            <a:spAutoFit/>
          </a:bodyPr>
          <a:lstStyle/>
          <a:p>
            <a:pPr algn="ctr">
              <a:lnSpc>
                <a:spcPct val="90000"/>
              </a:lnSpc>
            </a:pPr>
            <a:r>
              <a:rPr lang="fr-FR" sz="1600" dirty="0" smtClean="0"/>
              <a:t>Axe 4</a:t>
            </a:r>
          </a:p>
          <a:p>
            <a:pPr algn="ctr">
              <a:lnSpc>
                <a:spcPct val="90000"/>
              </a:lnSpc>
            </a:pPr>
            <a:r>
              <a:rPr lang="fr-FR" sz="1600" dirty="0" smtClean="0"/>
              <a:t>SPASAD</a:t>
            </a:r>
          </a:p>
        </p:txBody>
      </p:sp>
      <p:sp>
        <p:nvSpPr>
          <p:cNvPr id="15" name="AutoShape 2" descr="Résultat de recherche d'images pour &quot;CNSA&quot;"/>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614" y="1628800"/>
            <a:ext cx="21907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6805984" y="4373279"/>
            <a:ext cx="1800200" cy="978729"/>
          </a:xfrm>
          <a:prstGeom prst="rect">
            <a:avLst/>
          </a:prstGeom>
          <a:noFill/>
        </p:spPr>
        <p:txBody>
          <a:bodyPr wrap="square" rtlCol="0">
            <a:spAutoFit/>
          </a:bodyPr>
          <a:lstStyle/>
          <a:p>
            <a:pPr algn="ctr">
              <a:lnSpc>
                <a:spcPct val="90000"/>
              </a:lnSpc>
            </a:pPr>
            <a:r>
              <a:rPr lang="fr-FR" sz="1600" dirty="0" smtClean="0"/>
              <a:t>Axe 6</a:t>
            </a:r>
          </a:p>
          <a:p>
            <a:pPr algn="ctr">
              <a:lnSpc>
                <a:spcPct val="90000"/>
              </a:lnSpc>
            </a:pPr>
            <a:r>
              <a:rPr lang="fr-FR" sz="1600" dirty="0" smtClean="0"/>
              <a:t>Autres actions collectives de prévention</a:t>
            </a:r>
          </a:p>
        </p:txBody>
      </p:sp>
      <p:cxnSp>
        <p:nvCxnSpPr>
          <p:cNvPr id="19" name="Connecteur droit avec flèche 18"/>
          <p:cNvCxnSpPr/>
          <p:nvPr/>
        </p:nvCxnSpPr>
        <p:spPr>
          <a:xfrm flipH="1">
            <a:off x="5338328" y="3728966"/>
            <a:ext cx="564220" cy="5552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6667016" y="3720830"/>
            <a:ext cx="471512" cy="5552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038628" y="2726708"/>
            <a:ext cx="2952328" cy="1008112"/>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Enveloppe département</a:t>
            </a:r>
            <a:endParaRPr lang="fr-FR" dirty="0">
              <a:solidFill>
                <a:schemeClr val="tx2"/>
              </a:solidFill>
            </a:endParaRPr>
          </a:p>
        </p:txBody>
      </p:sp>
      <p:cxnSp>
        <p:nvCxnSpPr>
          <p:cNvPr id="24" name="Connecteur droit avec flèche 23"/>
          <p:cNvCxnSpPr/>
          <p:nvPr/>
        </p:nvCxnSpPr>
        <p:spPr>
          <a:xfrm>
            <a:off x="9514792" y="3699994"/>
            <a:ext cx="0" cy="576064"/>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8614692" y="4405860"/>
            <a:ext cx="1800200" cy="757130"/>
          </a:xfrm>
          <a:prstGeom prst="rect">
            <a:avLst/>
          </a:prstGeom>
          <a:noFill/>
        </p:spPr>
        <p:txBody>
          <a:bodyPr wrap="square" rtlCol="0">
            <a:spAutoFit/>
          </a:bodyPr>
          <a:lstStyle/>
          <a:p>
            <a:pPr algn="ctr">
              <a:lnSpc>
                <a:spcPct val="90000"/>
              </a:lnSpc>
            </a:pPr>
            <a:r>
              <a:rPr lang="fr-FR" sz="1600" dirty="0" smtClean="0"/>
              <a:t>Axe 5</a:t>
            </a:r>
          </a:p>
          <a:p>
            <a:pPr algn="ctr">
              <a:lnSpc>
                <a:spcPct val="90000"/>
              </a:lnSpc>
            </a:pPr>
            <a:r>
              <a:rPr lang="fr-FR" sz="1600" dirty="0" smtClean="0"/>
              <a:t>Aides aux aidants</a:t>
            </a:r>
          </a:p>
        </p:txBody>
      </p:sp>
      <p:sp>
        <p:nvSpPr>
          <p:cNvPr id="22" name="Rectangle 21"/>
          <p:cNvSpPr/>
          <p:nvPr/>
        </p:nvSpPr>
        <p:spPr>
          <a:xfrm>
            <a:off x="4150196" y="4272114"/>
            <a:ext cx="1368152" cy="11312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5590356" y="4280622"/>
            <a:ext cx="1368152" cy="11312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7030516" y="4280622"/>
            <a:ext cx="1368152" cy="11312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endParaRPr lang="fr-FR" dirty="0"/>
          </a:p>
        </p:txBody>
      </p:sp>
      <p:sp>
        <p:nvSpPr>
          <p:cNvPr id="29" name="Rectangle 28"/>
          <p:cNvSpPr/>
          <p:nvPr/>
        </p:nvSpPr>
        <p:spPr>
          <a:xfrm>
            <a:off x="8830716" y="4280622"/>
            <a:ext cx="1368152" cy="11312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4732" y="1760838"/>
            <a:ext cx="1442155"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ccolade fermante 6"/>
          <p:cNvSpPr/>
          <p:nvPr/>
        </p:nvSpPr>
        <p:spPr>
          <a:xfrm rot="5400000">
            <a:off x="6779976" y="4175652"/>
            <a:ext cx="407865" cy="288031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5482344" y="5895680"/>
            <a:ext cx="3312368" cy="313932"/>
          </a:xfrm>
          <a:prstGeom prst="rect">
            <a:avLst/>
          </a:prstGeom>
          <a:noFill/>
        </p:spPr>
        <p:txBody>
          <a:bodyPr wrap="square" rtlCol="0">
            <a:spAutoFit/>
          </a:bodyPr>
          <a:lstStyle/>
          <a:p>
            <a:pPr algn="ctr">
              <a:lnSpc>
                <a:spcPct val="90000"/>
              </a:lnSpc>
            </a:pPr>
            <a:r>
              <a:rPr lang="fr-FR" sz="1600" dirty="0" smtClean="0"/>
              <a:t>Actions de prévention</a:t>
            </a:r>
            <a:endParaRPr lang="fr-FR" sz="1600" dirty="0"/>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3</a:t>
            </a:fld>
            <a:endParaRPr lang="fr-FR" sz="1400"/>
          </a:p>
        </p:txBody>
      </p:sp>
    </p:spTree>
    <p:extLst>
      <p:ext uri="{BB962C8B-B14F-4D97-AF65-F5344CB8AC3E}">
        <p14:creationId xmlns:p14="http://schemas.microsoft.com/office/powerpoint/2010/main" val="369826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F28FB93-0A08-4E7D-8E63-9EFA29F1E093}" type="slidenum">
              <a:rPr lang="fr-FR" smtClean="0"/>
              <a:pPr/>
              <a:t>30</a:t>
            </a:fld>
            <a:endParaRPr lang="fr-FR"/>
          </a:p>
        </p:txBody>
      </p:sp>
      <p:sp>
        <p:nvSpPr>
          <p:cNvPr id="7" name="Rectangle 6"/>
          <p:cNvSpPr/>
          <p:nvPr/>
        </p:nvSpPr>
        <p:spPr>
          <a:xfrm>
            <a:off x="1197868" y="1471910"/>
            <a:ext cx="9793088" cy="5370701"/>
          </a:xfrm>
          <a:prstGeom prst="rect">
            <a:avLst/>
          </a:prstGeom>
        </p:spPr>
        <p:txBody>
          <a:bodyPr wrap="square">
            <a:spAutoFit/>
          </a:bodyPr>
          <a:lstStyle/>
          <a:p>
            <a:pPr marL="285750" lvl="0" indent="-285750">
              <a:lnSpc>
                <a:spcPct val="150000"/>
              </a:lnSpc>
              <a:buFont typeface="Arial" pitchFamily="34" charset="0"/>
              <a:buChar char="•"/>
            </a:pPr>
            <a:r>
              <a:rPr lang="fr-FR" sz="1400" b="1" i="1" dirty="0" smtClean="0">
                <a:solidFill>
                  <a:schemeClr val="accent1"/>
                </a:solidFill>
                <a:latin typeface="Arial" pitchFamily="34" charset="0"/>
                <a:cs typeface="Arial" pitchFamily="34" charset="0"/>
              </a:rPr>
              <a:t>Priorité 14_Prévention des risques médicamenteux</a:t>
            </a:r>
          </a:p>
          <a:p>
            <a:pPr marL="285750" lvl="0" indent="-285750">
              <a:lnSpc>
                <a:spcPct val="150000"/>
              </a:lnSpc>
              <a:buFont typeface="Arial" pitchFamily="34" charset="0"/>
              <a:buChar char="•"/>
            </a:pPr>
            <a:endParaRPr lang="fr-FR" sz="300" b="1" i="1" dirty="0" smtClean="0">
              <a:solidFill>
                <a:schemeClr val="accent1"/>
              </a:solidFill>
              <a:latin typeface="Arial" pitchFamily="34" charset="0"/>
              <a:cs typeface="Arial" pitchFamily="34" charset="0"/>
            </a:endParaRPr>
          </a:p>
          <a:p>
            <a:pPr marL="285750" lvl="0" indent="-285750" algn="just">
              <a:lnSpc>
                <a:spcPct val="150000"/>
              </a:lnSpc>
              <a:buFont typeface="Arial" pitchFamily="34" charset="0"/>
              <a:buChar char="•"/>
            </a:pPr>
            <a:endParaRPr lang="fr-FR" sz="800" b="1" dirty="0" smtClean="0">
              <a:latin typeface="Arial" pitchFamily="34" charset="0"/>
              <a:cs typeface="Arial" pitchFamily="34" charset="0"/>
            </a:endParaRPr>
          </a:p>
          <a:p>
            <a:pPr marL="285750" indent="-285750" algn="just">
              <a:lnSpc>
                <a:spcPct val="150000"/>
              </a:lnSpc>
              <a:buFontTx/>
              <a:buChar char="-"/>
            </a:pPr>
            <a:r>
              <a:rPr lang="fr-FR" sz="1400" i="1" dirty="0" smtClean="0">
                <a:latin typeface="Arial" pitchFamily="34" charset="0"/>
                <a:cs typeface="Arial" pitchFamily="34" charset="0"/>
              </a:rPr>
              <a:t>Etat des lieux: &lt;1% des actions financées en 2016 et 2017</a:t>
            </a:r>
          </a:p>
          <a:p>
            <a:pPr marL="285750" indent="-285750" algn="just">
              <a:buFontTx/>
              <a:buChar char="-"/>
            </a:pPr>
            <a:endParaRPr lang="fr-FR" sz="1400" dirty="0" smtClean="0">
              <a:latin typeface="Arial" pitchFamily="34" charset="0"/>
              <a:cs typeface="Arial" pitchFamily="34" charset="0"/>
            </a:endParaRPr>
          </a:p>
          <a:p>
            <a:pPr marL="285750" indent="-285750" algn="just">
              <a:lnSpc>
                <a:spcPct val="150000"/>
              </a:lnSpc>
              <a:buFontTx/>
              <a:buChar char="-"/>
            </a:pPr>
            <a:r>
              <a:rPr lang="fr-FR" sz="1400" dirty="0" smtClean="0">
                <a:latin typeface="Arial" pitchFamily="34" charset="0"/>
                <a:cs typeface="Arial" pitchFamily="34" charset="0"/>
              </a:rPr>
              <a:t>Conserver </a:t>
            </a:r>
            <a:r>
              <a:rPr lang="fr-FR" sz="1400" dirty="0">
                <a:latin typeface="Arial" pitchFamily="34" charset="0"/>
                <a:cs typeface="Arial" pitchFamily="34" charset="0"/>
              </a:rPr>
              <a:t>cette </a:t>
            </a:r>
            <a:r>
              <a:rPr lang="fr-FR" sz="1400" dirty="0" smtClean="0">
                <a:latin typeface="Arial" pitchFamily="34" charset="0"/>
                <a:cs typeface="Arial" pitchFamily="34" charset="0"/>
              </a:rPr>
              <a:t>thématique qui </a:t>
            </a:r>
            <a:r>
              <a:rPr lang="fr-FR" sz="1400" dirty="0">
                <a:latin typeface="Arial" pitchFamily="34" charset="0"/>
                <a:cs typeface="Arial" pitchFamily="34" charset="0"/>
              </a:rPr>
              <a:t>reste prioritaire pour la santé des aînés dans le programme coordonné</a:t>
            </a:r>
          </a:p>
          <a:p>
            <a:pPr marL="285750" lvl="0" indent="-285750" algn="just">
              <a:buFontTx/>
              <a:buChar char="-"/>
            </a:pPr>
            <a:endParaRPr lang="fr-FR" sz="14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Développer des </a:t>
            </a:r>
            <a:r>
              <a:rPr lang="fr-FR" sz="1400" dirty="0">
                <a:latin typeface="Arial" pitchFamily="34" charset="0"/>
                <a:cs typeface="Arial" pitchFamily="34" charset="0"/>
              </a:rPr>
              <a:t>sessions de sensibilisation pour les personnes </a:t>
            </a:r>
            <a:r>
              <a:rPr lang="fr-FR" sz="1400" dirty="0" smtClean="0">
                <a:latin typeface="Arial" pitchFamily="34" charset="0"/>
                <a:cs typeface="Arial" pitchFamily="34" charset="0"/>
              </a:rPr>
              <a:t>intervenant </a:t>
            </a:r>
            <a:r>
              <a:rPr lang="fr-FR" sz="1400" dirty="0">
                <a:latin typeface="Arial" pitchFamily="34" charset="0"/>
                <a:cs typeface="Arial" pitchFamily="34" charset="0"/>
              </a:rPr>
              <a:t>auprès de la personne âgée (service à domicile, bénévoles, pharmaciens, professionnels de santé) afin qu’ils puissent repérer les risques d’une </a:t>
            </a:r>
            <a:r>
              <a:rPr lang="fr-FR" sz="1400" dirty="0" err="1">
                <a:latin typeface="Arial" pitchFamily="34" charset="0"/>
                <a:cs typeface="Arial" pitchFamily="34" charset="0"/>
              </a:rPr>
              <a:t>polymédication</a:t>
            </a:r>
            <a:r>
              <a:rPr lang="fr-FR" sz="1400" dirty="0">
                <a:latin typeface="Arial" pitchFamily="34" charset="0"/>
                <a:cs typeface="Arial" pitchFamily="34" charset="0"/>
              </a:rPr>
              <a:t> et orienter la personne âgée vers son médecin </a:t>
            </a:r>
            <a:r>
              <a:rPr lang="fr-FR" sz="1400" dirty="0" smtClean="0">
                <a:latin typeface="Arial" pitchFamily="34" charset="0"/>
                <a:cs typeface="Arial" pitchFamily="34" charset="0"/>
              </a:rPr>
              <a:t>généraliste. Le pharmacien a en particulier un rôle clé sur cette thématique</a:t>
            </a:r>
          </a:p>
          <a:p>
            <a:pPr marL="285750" lvl="0" indent="-285750" algn="just">
              <a:buFontTx/>
              <a:buChar char="-"/>
            </a:pPr>
            <a:endParaRPr lang="fr-FR" sz="1400" dirty="0">
              <a:latin typeface="Arial" pitchFamily="34" charset="0"/>
              <a:cs typeface="Arial" pitchFamily="34" charset="0"/>
            </a:endParaRPr>
          </a:p>
          <a:p>
            <a:pPr marL="285750" indent="-285750">
              <a:lnSpc>
                <a:spcPct val="150000"/>
              </a:lnSpc>
              <a:buFontTx/>
              <a:buChar char="-"/>
            </a:pPr>
            <a:r>
              <a:rPr lang="fr-FR" sz="1400" dirty="0">
                <a:latin typeface="Arial" pitchFamily="34" charset="0"/>
                <a:cs typeface="Arial" pitchFamily="34" charset="0"/>
              </a:rPr>
              <a:t>Développer la sensibilisation des séniors à cette thématique via des conférences-débats dédiées, et via l’intégration de cette thématique dans d’autres actions de prévention qui y sont liées (bien vieillir, prévention des chutes, sommeil, la mémoire)</a:t>
            </a:r>
          </a:p>
          <a:p>
            <a:pPr marL="285750" lvl="0" indent="-285750">
              <a:lnSpc>
                <a:spcPct val="150000"/>
              </a:lnSpc>
              <a:buFontTx/>
              <a:buChar char="-"/>
            </a:pPr>
            <a:endParaRPr lang="fr-FR" sz="800" dirty="0">
              <a:latin typeface="Arial" pitchFamily="34" charset="0"/>
              <a:cs typeface="Arial" pitchFamily="34" charset="0"/>
            </a:endParaRPr>
          </a:p>
          <a:p>
            <a:pPr lvl="0">
              <a:lnSpc>
                <a:spcPct val="150000"/>
              </a:lnSpc>
            </a:pPr>
            <a:endParaRPr lang="fr-FR" sz="1400" dirty="0">
              <a:latin typeface="Arial" pitchFamily="34" charset="0"/>
              <a:cs typeface="Arial" pitchFamily="34" charset="0"/>
            </a:endParaRPr>
          </a:p>
          <a:p>
            <a:pPr marL="285750" lvl="0" indent="-285750">
              <a:lnSpc>
                <a:spcPct val="150000"/>
              </a:lnSpc>
              <a:buFontTx/>
              <a:buChar char="-"/>
            </a:pPr>
            <a:endParaRPr lang="fr-FR" sz="1400" dirty="0">
              <a:latin typeface="Arial" pitchFamily="34" charset="0"/>
              <a:cs typeface="Arial" pitchFamily="34" charset="0"/>
            </a:endParaRPr>
          </a:p>
          <a:p>
            <a:pPr lvl="0">
              <a:lnSpc>
                <a:spcPct val="150000"/>
              </a:lnSpc>
            </a:pPr>
            <a:endParaRPr lang="fr-FR" sz="800" b="1" dirty="0" smtClean="0">
              <a:latin typeface="Arial" pitchFamily="34" charset="0"/>
              <a:cs typeface="Arial" pitchFamily="34" charset="0"/>
            </a:endParaRPr>
          </a:p>
        </p:txBody>
      </p:sp>
      <p:sp>
        <p:nvSpPr>
          <p:cNvPr id="9" name="Titre 1"/>
          <p:cNvSpPr txBox="1">
            <a:spLocks/>
          </p:cNvSpPr>
          <p:nvPr/>
        </p:nvSpPr>
        <p:spPr>
          <a:xfrm>
            <a:off x="189756" y="260648"/>
            <a:ext cx="11305256" cy="1066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gn="ctr"/>
            <a:r>
              <a:rPr lang="fr-FR" smtClean="0"/>
              <a:t>Autres Recommandations / Priorité</a:t>
            </a:r>
            <a:endParaRPr lang="fr-FR" dirty="0"/>
          </a:p>
        </p:txBody>
      </p:sp>
    </p:spTree>
    <p:extLst>
      <p:ext uri="{BB962C8B-B14F-4D97-AF65-F5344CB8AC3E}">
        <p14:creationId xmlns:p14="http://schemas.microsoft.com/office/powerpoint/2010/main" val="358481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189756" y="260648"/>
            <a:ext cx="11305256" cy="1066800"/>
          </a:xfrm>
        </p:spPr>
        <p:txBody>
          <a:bodyPr anchor="ctr">
            <a:noAutofit/>
          </a:bodyPr>
          <a:lstStyle/>
          <a:p>
            <a:pPr algn="ctr"/>
            <a:r>
              <a:rPr lang="fr-FR" dirty="0" smtClean="0"/>
              <a:t>Autres Recommandations / Priorité</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31</a:t>
            </a:fld>
            <a:endParaRPr lang="fr-FR"/>
          </a:p>
        </p:txBody>
      </p:sp>
      <p:sp>
        <p:nvSpPr>
          <p:cNvPr id="6" name="Rectangle 5"/>
          <p:cNvSpPr/>
          <p:nvPr/>
        </p:nvSpPr>
        <p:spPr>
          <a:xfrm>
            <a:off x="981844" y="1484783"/>
            <a:ext cx="10297144" cy="4239622"/>
          </a:xfrm>
          <a:prstGeom prst="rect">
            <a:avLst/>
          </a:prstGeom>
        </p:spPr>
        <p:txBody>
          <a:bodyPr wrap="square">
            <a:spAutoFit/>
          </a:bodyPr>
          <a:lstStyle/>
          <a:p>
            <a:pPr marL="285750" indent="-285750" algn="just">
              <a:lnSpc>
                <a:spcPct val="150000"/>
              </a:lnSpc>
              <a:buFont typeface="Arial" pitchFamily="34" charset="0"/>
              <a:buChar char="•"/>
            </a:pPr>
            <a:r>
              <a:rPr lang="fr-FR" sz="1400" b="1" i="1" dirty="0">
                <a:solidFill>
                  <a:schemeClr val="accent1"/>
                </a:solidFill>
                <a:latin typeface="Arial" pitchFamily="34" charset="0"/>
                <a:cs typeface="Arial" pitchFamily="34" charset="0"/>
              </a:rPr>
              <a:t>Priorité </a:t>
            </a:r>
            <a:r>
              <a:rPr lang="fr-FR" sz="1400" b="1" i="1" dirty="0" smtClean="0">
                <a:solidFill>
                  <a:schemeClr val="accent1"/>
                </a:solidFill>
                <a:latin typeface="Arial" pitchFamily="34" charset="0"/>
                <a:cs typeface="Arial" pitchFamily="34" charset="0"/>
              </a:rPr>
              <a:t>15_Actions de soutien aux aidants</a:t>
            </a:r>
          </a:p>
          <a:p>
            <a:pPr marL="285750" indent="-285750" algn="just">
              <a:lnSpc>
                <a:spcPct val="150000"/>
              </a:lnSpc>
              <a:buFont typeface="Arial" pitchFamily="34" charset="0"/>
              <a:buChar char="•"/>
            </a:pPr>
            <a:endParaRPr lang="fr-FR" sz="900" b="1" i="1" dirty="0" smtClean="0">
              <a:solidFill>
                <a:schemeClr val="accent1"/>
              </a:solidFill>
              <a:latin typeface="Arial" pitchFamily="34" charset="0"/>
              <a:cs typeface="Arial" pitchFamily="34" charset="0"/>
            </a:endParaRPr>
          </a:p>
          <a:p>
            <a:pPr algn="just"/>
            <a:endParaRPr lang="fr-FR" sz="800" b="1" i="1" dirty="0">
              <a:solidFill>
                <a:schemeClr val="accent1"/>
              </a:solidFill>
              <a:latin typeface="Arial" pitchFamily="34" charset="0"/>
              <a:cs typeface="Arial" pitchFamily="34" charset="0"/>
            </a:endParaRPr>
          </a:p>
          <a:p>
            <a:pPr marL="285750" lvl="0" indent="-285750" algn="just">
              <a:lnSpc>
                <a:spcPct val="150000"/>
              </a:lnSpc>
              <a:buFontTx/>
              <a:buChar char="-"/>
            </a:pPr>
            <a:r>
              <a:rPr lang="fr-FR" sz="1400" i="1" dirty="0" smtClean="0">
                <a:latin typeface="Arial" pitchFamily="34" charset="0"/>
                <a:cs typeface="Arial" pitchFamily="34" charset="0"/>
              </a:rPr>
              <a:t>Etat des lieux: 7% des actions financées en 2016 et 2017</a:t>
            </a:r>
          </a:p>
          <a:p>
            <a:pPr marL="285750" lvl="0" indent="-285750" algn="just">
              <a:lnSpc>
                <a:spcPct val="150000"/>
              </a:lnSpc>
              <a:buFontTx/>
              <a:buChar char="-"/>
            </a:pPr>
            <a:endParaRPr lang="fr-FR" sz="8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Encourager les porteurs de projets à utiliser les </a:t>
            </a:r>
            <a:r>
              <a:rPr lang="fr-FR" sz="1400" dirty="0">
                <a:latin typeface="Arial" pitchFamily="34" charset="0"/>
                <a:cs typeface="Arial" pitchFamily="34" charset="0"/>
              </a:rPr>
              <a:t>recommandations méthodologiques de la CNSA sur les actions de formation, information et de soutien psychosocial </a:t>
            </a:r>
            <a:r>
              <a:rPr lang="fr-FR" sz="1400" dirty="0" smtClean="0">
                <a:latin typeface="Arial" pitchFamily="34" charset="0"/>
                <a:cs typeface="Arial" pitchFamily="34" charset="0"/>
              </a:rPr>
              <a:t>pour </a:t>
            </a:r>
            <a:r>
              <a:rPr lang="fr-FR" sz="1400" dirty="0">
                <a:latin typeface="Arial" pitchFamily="34" charset="0"/>
                <a:cs typeface="Arial" pitchFamily="34" charset="0"/>
              </a:rPr>
              <a:t>la mise en place des </a:t>
            </a:r>
            <a:r>
              <a:rPr lang="fr-FR" sz="1400" dirty="0" smtClean="0">
                <a:latin typeface="Arial" pitchFamily="34" charset="0"/>
                <a:cs typeface="Arial" pitchFamily="34" charset="0"/>
              </a:rPr>
              <a:t>interventions</a:t>
            </a:r>
          </a:p>
          <a:p>
            <a:pPr marL="285750" lvl="0" indent="-285750" algn="just">
              <a:lnSpc>
                <a:spcPct val="150000"/>
              </a:lnSpc>
              <a:buFontTx/>
              <a:buChar char="-"/>
            </a:pPr>
            <a:endParaRPr lang="fr-FR" sz="8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Encourager </a:t>
            </a:r>
            <a:r>
              <a:rPr lang="fr-FR" sz="1400" dirty="0">
                <a:latin typeface="Arial" pitchFamily="34" charset="0"/>
                <a:cs typeface="Arial" pitchFamily="34" charset="0"/>
              </a:rPr>
              <a:t>les actions dans lesquelles la prise en charge de l’aidé est prévue (ex d’action : pendant que les aidants suivent une formation, les aidés sont pris en charge par une psychologue), ainsi que les actions aidants / aidés (ex : gym aidant / aidé</a:t>
            </a:r>
            <a:r>
              <a:rPr lang="fr-FR" sz="1400" dirty="0" smtClean="0">
                <a:latin typeface="Arial" pitchFamily="34" charset="0"/>
                <a:cs typeface="Arial" pitchFamily="34" charset="0"/>
              </a:rPr>
              <a:t>)</a:t>
            </a:r>
          </a:p>
          <a:p>
            <a:pPr marL="285750" lvl="0" indent="-285750" algn="just">
              <a:lnSpc>
                <a:spcPct val="150000"/>
              </a:lnSpc>
              <a:buFontTx/>
              <a:buChar char="-"/>
            </a:pPr>
            <a:endParaRPr lang="fr-FR" sz="800" dirty="0">
              <a:latin typeface="Arial" pitchFamily="34" charset="0"/>
              <a:cs typeface="Arial" pitchFamily="34" charset="0"/>
            </a:endParaRPr>
          </a:p>
          <a:p>
            <a:pPr marL="285750" lvl="0" indent="-285750" algn="just">
              <a:lnSpc>
                <a:spcPct val="150000"/>
              </a:lnSpc>
              <a:buFontTx/>
              <a:buChar char="-"/>
            </a:pPr>
            <a:r>
              <a:rPr lang="fr-FR" sz="1400" dirty="0" smtClean="0">
                <a:latin typeface="Arial" pitchFamily="34" charset="0"/>
                <a:cs typeface="Arial" pitchFamily="34" charset="0"/>
              </a:rPr>
              <a:t>Repréciser </a:t>
            </a:r>
            <a:r>
              <a:rPr lang="fr-FR" sz="1400" dirty="0">
                <a:latin typeface="Arial" pitchFamily="34" charset="0"/>
                <a:cs typeface="Arial" pitchFamily="34" charset="0"/>
              </a:rPr>
              <a:t>dans le cahier des charges </a:t>
            </a:r>
            <a:r>
              <a:rPr lang="fr-FR" sz="1400" dirty="0" smtClean="0">
                <a:latin typeface="Arial" pitchFamily="34" charset="0"/>
                <a:cs typeface="Arial" pitchFamily="34" charset="0"/>
              </a:rPr>
              <a:t>de l’appel à candidature que </a:t>
            </a:r>
            <a:r>
              <a:rPr lang="fr-FR" sz="1400" dirty="0">
                <a:latin typeface="Arial" pitchFamily="34" charset="0"/>
                <a:cs typeface="Arial" pitchFamily="34" charset="0"/>
              </a:rPr>
              <a:t>les actions pour les proches aidants ne s’adressent pas qu’aux personnes de 60 ans et </a:t>
            </a:r>
            <a:r>
              <a:rPr lang="fr-FR" sz="1400" dirty="0" smtClean="0">
                <a:latin typeface="Arial" pitchFamily="34" charset="0"/>
                <a:cs typeface="Arial" pitchFamily="34" charset="0"/>
              </a:rPr>
              <a:t>plus</a:t>
            </a:r>
          </a:p>
          <a:p>
            <a:pPr marL="285750" lvl="0" indent="-285750" algn="just">
              <a:buFontTx/>
              <a:buChar char="-"/>
            </a:pPr>
            <a:endParaRPr lang="fr-FR" sz="1400" dirty="0">
              <a:latin typeface="Arial" pitchFamily="34" charset="0"/>
              <a:cs typeface="Arial" pitchFamily="34" charset="0"/>
            </a:endParaRPr>
          </a:p>
        </p:txBody>
      </p:sp>
    </p:spTree>
    <p:extLst>
      <p:ext uri="{BB962C8B-B14F-4D97-AF65-F5344CB8AC3E}">
        <p14:creationId xmlns:p14="http://schemas.microsoft.com/office/powerpoint/2010/main" val="381550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89756" y="260648"/>
            <a:ext cx="11305256" cy="1066800"/>
          </a:xfrm>
        </p:spPr>
        <p:txBody>
          <a:bodyPr anchor="ctr">
            <a:noAutofit/>
          </a:bodyPr>
          <a:lstStyle/>
          <a:p>
            <a:pPr algn="ctr"/>
            <a:r>
              <a:rPr lang="fr-FR" dirty="0" smtClean="0"/>
              <a:t>Recommandations sur le format des actions</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32</a:t>
            </a:fld>
            <a:endParaRPr lang="fr-FR"/>
          </a:p>
        </p:txBody>
      </p:sp>
      <p:sp>
        <p:nvSpPr>
          <p:cNvPr id="7" name="ZoneTexte 6"/>
          <p:cNvSpPr txBox="1"/>
          <p:nvPr/>
        </p:nvSpPr>
        <p:spPr>
          <a:xfrm>
            <a:off x="981844" y="1268760"/>
            <a:ext cx="10441160" cy="4662815"/>
          </a:xfrm>
          <a:prstGeom prst="rect">
            <a:avLst/>
          </a:prstGeom>
          <a:noFill/>
        </p:spPr>
        <p:txBody>
          <a:bodyPr wrap="square" rtlCol="0">
            <a:spAutoFit/>
          </a:bodyPr>
          <a:lstStyle/>
          <a:p>
            <a:pPr marL="285750" indent="-285750" algn="just">
              <a:lnSpc>
                <a:spcPct val="150000"/>
              </a:lnSpc>
              <a:buFontTx/>
              <a:buChar char="-"/>
            </a:pPr>
            <a:r>
              <a:rPr lang="fr-FR" sz="1400" dirty="0" smtClean="0">
                <a:latin typeface="Arial" pitchFamily="34" charset="0"/>
                <a:cs typeface="Arial" pitchFamily="34" charset="0"/>
              </a:rPr>
              <a:t>L’inscription des actions dans les </a:t>
            </a:r>
            <a:r>
              <a:rPr lang="fr-FR" sz="1400" b="1" dirty="0" smtClean="0">
                <a:latin typeface="Arial" pitchFamily="34" charset="0"/>
                <a:cs typeface="Arial" pitchFamily="34" charset="0"/>
              </a:rPr>
              <a:t>principes de promotion de la santé </a:t>
            </a:r>
            <a:r>
              <a:rPr lang="fr-FR" sz="1400" dirty="0" smtClean="0">
                <a:latin typeface="Arial" pitchFamily="34" charset="0"/>
                <a:cs typeface="Arial" pitchFamily="34" charset="0"/>
              </a:rPr>
              <a:t>doit permettre aux participants « d’assurer un plus grand contrôle  sur leur santé et d’améliorer celle-ci » selon la définition de la Charte d’Ottawa (OMS, 1986).</a:t>
            </a:r>
          </a:p>
          <a:p>
            <a:pPr algn="just">
              <a:lnSpc>
                <a:spcPct val="150000"/>
              </a:lnSpc>
            </a:pPr>
            <a:endParaRPr lang="fr-FR" sz="800" dirty="0">
              <a:latin typeface="Arial" pitchFamily="34" charset="0"/>
              <a:cs typeface="Arial" pitchFamily="34" charset="0"/>
            </a:endParaRPr>
          </a:p>
          <a:p>
            <a:pPr marL="742950" lvl="1" indent="-285750" algn="just">
              <a:lnSpc>
                <a:spcPct val="150000"/>
              </a:lnSpc>
              <a:buFontTx/>
              <a:buChar char="-"/>
            </a:pPr>
            <a:r>
              <a:rPr lang="fr-FR" sz="1400" dirty="0" smtClean="0">
                <a:latin typeface="Arial" pitchFamily="34" charset="0"/>
                <a:cs typeface="Arial" pitchFamily="34" charset="0"/>
              </a:rPr>
              <a:t>L’action favorise une approche globale et positive de la santé</a:t>
            </a:r>
          </a:p>
          <a:p>
            <a:pPr marL="742950" lvl="1" indent="-285750" algn="just">
              <a:lnSpc>
                <a:spcPct val="150000"/>
              </a:lnSpc>
              <a:buFontTx/>
              <a:buChar char="-"/>
            </a:pPr>
            <a:r>
              <a:rPr lang="fr-FR" sz="1400" dirty="0" smtClean="0">
                <a:latin typeface="Arial" pitchFamily="34" charset="0"/>
                <a:cs typeface="Arial" pitchFamily="34" charset="0"/>
              </a:rPr>
              <a:t>L’action est orientée vers la réduction des inégalités sociales de santé</a:t>
            </a:r>
          </a:p>
          <a:p>
            <a:pPr marL="742950" lvl="1" indent="-285750" algn="just">
              <a:lnSpc>
                <a:spcPct val="150000"/>
              </a:lnSpc>
              <a:buFontTx/>
              <a:buChar char="-"/>
            </a:pPr>
            <a:r>
              <a:rPr lang="fr-FR" sz="1400" dirty="0" smtClean="0">
                <a:latin typeface="Arial" pitchFamily="34" charset="0"/>
                <a:cs typeface="Arial" pitchFamily="34" charset="0"/>
              </a:rPr>
              <a:t>L’action privilégie le renforcement des ressources personnelles et sociales de populations</a:t>
            </a:r>
          </a:p>
          <a:p>
            <a:pPr marL="742950" lvl="1" indent="-285750" algn="just">
              <a:lnSpc>
                <a:spcPct val="150000"/>
              </a:lnSpc>
              <a:buFontTx/>
              <a:buChar char="-"/>
            </a:pPr>
            <a:r>
              <a:rPr lang="fr-FR" sz="1400" dirty="0" smtClean="0">
                <a:latin typeface="Arial" pitchFamily="34" charset="0"/>
                <a:cs typeface="Arial" pitchFamily="34" charset="0"/>
              </a:rPr>
              <a:t>L’action se fonde sur la participation des populations concernées</a:t>
            </a:r>
          </a:p>
          <a:p>
            <a:pPr lvl="1" algn="just">
              <a:lnSpc>
                <a:spcPct val="150000"/>
              </a:lnSpc>
            </a:pPr>
            <a:endParaRPr lang="fr-FR" sz="400" dirty="0">
              <a:latin typeface="Arial" pitchFamily="34" charset="0"/>
              <a:cs typeface="Arial" pitchFamily="34" charset="0"/>
            </a:endParaRPr>
          </a:p>
          <a:p>
            <a:pPr algn="just">
              <a:lnSpc>
                <a:spcPct val="150000"/>
              </a:lnSpc>
            </a:pPr>
            <a:r>
              <a:rPr lang="fr-FR" sz="1400" b="1" dirty="0" smtClean="0">
                <a:latin typeface="Arial" pitchFamily="34" charset="0"/>
                <a:cs typeface="Arial" pitchFamily="34" charset="0"/>
              </a:rPr>
              <a:t>Recommandations:</a:t>
            </a:r>
          </a:p>
          <a:p>
            <a:pPr algn="just"/>
            <a:endParaRPr lang="fr-FR" sz="600" b="1" dirty="0" smtClean="0">
              <a:latin typeface="Arial" pitchFamily="34" charset="0"/>
              <a:cs typeface="Arial" pitchFamily="34" charset="0"/>
            </a:endParaRPr>
          </a:p>
          <a:p>
            <a:pPr marL="285750" lvl="0" indent="-285750" algn="just">
              <a:lnSpc>
                <a:spcPct val="150000"/>
              </a:lnSpc>
              <a:buFontTx/>
              <a:buChar char="-"/>
            </a:pPr>
            <a:r>
              <a:rPr lang="fr-FR" sz="1400" b="1" dirty="0" smtClean="0">
                <a:latin typeface="Arial" pitchFamily="34" charset="0"/>
                <a:cs typeface="Arial" pitchFamily="34" charset="0"/>
              </a:rPr>
              <a:t>Prévoir </a:t>
            </a:r>
            <a:r>
              <a:rPr lang="fr-FR" sz="1400" b="1" dirty="0">
                <a:latin typeface="Arial" pitchFamily="34" charset="0"/>
                <a:cs typeface="Arial" pitchFamily="34" charset="0"/>
              </a:rPr>
              <a:t>une session de formation sur les principes de promotion de la santé et prévention, et les stratégies pertinentes à mettre en place dans les actions pour les atteindre, en s’appuyant sur l’expertise des membres de la conférence des </a:t>
            </a:r>
            <a:r>
              <a:rPr lang="fr-FR" sz="1400" b="1" dirty="0" smtClean="0">
                <a:latin typeface="Arial" pitchFamily="34" charset="0"/>
                <a:cs typeface="Arial" pitchFamily="34" charset="0"/>
              </a:rPr>
              <a:t>financeurs et les </a:t>
            </a:r>
            <a:r>
              <a:rPr lang="fr-FR" sz="1400" b="1" dirty="0">
                <a:latin typeface="Arial" pitchFamily="34" charset="0"/>
                <a:cs typeface="Arial" pitchFamily="34" charset="0"/>
              </a:rPr>
              <a:t>échanges de bonnes pratiques </a:t>
            </a:r>
            <a:r>
              <a:rPr lang="fr-FR" sz="1400" b="1" dirty="0" smtClean="0">
                <a:latin typeface="Arial" pitchFamily="34" charset="0"/>
                <a:cs typeface="Arial" pitchFamily="34" charset="0"/>
              </a:rPr>
              <a:t>entre porteurs </a:t>
            </a:r>
            <a:r>
              <a:rPr lang="fr-FR" sz="1400" b="1" dirty="0">
                <a:latin typeface="Arial" pitchFamily="34" charset="0"/>
                <a:cs typeface="Arial" pitchFamily="34" charset="0"/>
              </a:rPr>
              <a:t>de projets</a:t>
            </a:r>
            <a:endParaRPr lang="fr-FR" sz="1400" b="1" dirty="0" smtClean="0">
              <a:latin typeface="Arial" pitchFamily="34" charset="0"/>
              <a:cs typeface="Arial" pitchFamily="34" charset="0"/>
            </a:endParaRPr>
          </a:p>
          <a:p>
            <a:pPr marL="285750" lvl="0" indent="-285750" algn="just">
              <a:lnSpc>
                <a:spcPct val="150000"/>
              </a:lnSpc>
              <a:buFontTx/>
              <a:buChar char="-"/>
            </a:pPr>
            <a:r>
              <a:rPr lang="fr-FR" sz="1400" b="1" dirty="0" smtClean="0">
                <a:latin typeface="Arial" pitchFamily="34" charset="0"/>
                <a:cs typeface="Arial" pitchFamily="34" charset="0"/>
              </a:rPr>
              <a:t>Les </a:t>
            </a:r>
            <a:r>
              <a:rPr lang="fr-FR" sz="1400" b="1" dirty="0">
                <a:latin typeface="Arial" pitchFamily="34" charset="0"/>
                <a:cs typeface="Arial" pitchFamily="34" charset="0"/>
              </a:rPr>
              <a:t>actions </a:t>
            </a:r>
            <a:r>
              <a:rPr lang="fr-FR" sz="1400" b="1" dirty="0" smtClean="0">
                <a:latin typeface="Arial" pitchFamily="34" charset="0"/>
                <a:cs typeface="Arial" pitchFamily="34" charset="0"/>
              </a:rPr>
              <a:t>financées devraient </a:t>
            </a:r>
            <a:r>
              <a:rPr lang="fr-FR" sz="1400" b="1" dirty="0">
                <a:latin typeface="Arial" pitchFamily="34" charset="0"/>
                <a:cs typeface="Arial" pitchFamily="34" charset="0"/>
              </a:rPr>
              <a:t>favoriser la participation active des personnes concernées, en prenant en considération leurs besoins avant la mise en place de l’action, et en privilégiant le renforcement des compétences des </a:t>
            </a:r>
            <a:r>
              <a:rPr lang="fr-FR" sz="1400" b="1" dirty="0" smtClean="0">
                <a:latin typeface="Arial" pitchFamily="34" charset="0"/>
                <a:cs typeface="Arial" pitchFamily="34" charset="0"/>
              </a:rPr>
              <a:t>participants, et de leur capacité à agir pour leur santé</a:t>
            </a:r>
            <a:endParaRPr lang="fr-FR" sz="1400" b="1" dirty="0">
              <a:latin typeface="Arial" pitchFamily="34" charset="0"/>
              <a:cs typeface="Arial" pitchFamily="34" charset="0"/>
            </a:endParaRPr>
          </a:p>
        </p:txBody>
      </p:sp>
    </p:spTree>
    <p:extLst>
      <p:ext uri="{BB962C8B-B14F-4D97-AF65-F5344CB8AC3E}">
        <p14:creationId xmlns:p14="http://schemas.microsoft.com/office/powerpoint/2010/main" val="289932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7908" y="2420888"/>
            <a:ext cx="9143538" cy="1066800"/>
          </a:xfrm>
        </p:spPr>
        <p:txBody>
          <a:bodyPr/>
          <a:lstStyle/>
          <a:p>
            <a:pPr algn="ctr"/>
            <a:r>
              <a:rPr lang="fr-FR" b="1" dirty="0" smtClean="0"/>
              <a:t>2) Bénéficiaires des actions de prévention financées par Conférence des Financeurs 35</a:t>
            </a:r>
            <a:endParaRPr lang="fr-FR" b="1" dirty="0"/>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33</a:t>
            </a:fld>
            <a:endParaRPr lang="fr-FR" sz="1400"/>
          </a:p>
        </p:txBody>
      </p:sp>
    </p:spTree>
    <p:extLst>
      <p:ext uri="{BB962C8B-B14F-4D97-AF65-F5344CB8AC3E}">
        <p14:creationId xmlns:p14="http://schemas.microsoft.com/office/powerpoint/2010/main" val="148177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884" y="476672"/>
            <a:ext cx="9684104" cy="1066800"/>
          </a:xfrm>
        </p:spPr>
        <p:txBody>
          <a:bodyPr anchor="t"/>
          <a:lstStyle/>
          <a:p>
            <a:pPr algn="ctr">
              <a:lnSpc>
                <a:spcPct val="100000"/>
              </a:lnSpc>
            </a:pPr>
            <a:r>
              <a:rPr lang="fr-FR" dirty="0" smtClean="0"/>
              <a:t>Bénéficiaires des actions de prévention</a:t>
            </a:r>
            <a:endParaRPr lang="fr-FR" dirty="0"/>
          </a:p>
        </p:txBody>
      </p:sp>
      <p:sp>
        <p:nvSpPr>
          <p:cNvPr id="5" name="ZoneTexte 4"/>
          <p:cNvSpPr txBox="1"/>
          <p:nvPr/>
        </p:nvSpPr>
        <p:spPr>
          <a:xfrm>
            <a:off x="956444" y="1495426"/>
            <a:ext cx="6264696" cy="4925964"/>
          </a:xfrm>
          <a:prstGeom prst="rect">
            <a:avLst/>
          </a:prstGeom>
          <a:noFill/>
        </p:spPr>
        <p:txBody>
          <a:bodyPr wrap="square" rtlCol="0">
            <a:spAutoFit/>
          </a:bodyPr>
          <a:lstStyle/>
          <a:p>
            <a:pPr>
              <a:lnSpc>
                <a:spcPct val="90000"/>
              </a:lnSpc>
            </a:pPr>
            <a:r>
              <a:rPr lang="fr-FR" sz="1400" b="1" dirty="0" smtClean="0">
                <a:solidFill>
                  <a:schemeClr val="accent1"/>
                </a:solidFill>
                <a:latin typeface="Arial" pitchFamily="34" charset="0"/>
                <a:cs typeface="Arial" pitchFamily="34" charset="0"/>
              </a:rPr>
              <a:t>STATISTIQUES 2017</a:t>
            </a:r>
          </a:p>
          <a:p>
            <a:pPr>
              <a:lnSpc>
                <a:spcPct val="90000"/>
              </a:lnSpc>
            </a:pPr>
            <a:endParaRPr lang="fr-FR" sz="1400" b="1" dirty="0" smtClean="0">
              <a:latin typeface="Arial" pitchFamily="34" charset="0"/>
              <a:cs typeface="Arial" pitchFamily="34" charset="0"/>
            </a:endParaRPr>
          </a:p>
          <a:p>
            <a:pPr marL="285750" indent="-285750">
              <a:lnSpc>
                <a:spcPct val="90000"/>
              </a:lnSpc>
              <a:buFont typeface="Arial" pitchFamily="34" charset="0"/>
              <a:buChar char="•"/>
            </a:pPr>
            <a:endParaRPr lang="fr-FR" sz="1400" b="1" dirty="0">
              <a:latin typeface="Arial" pitchFamily="34" charset="0"/>
              <a:cs typeface="Arial" pitchFamily="34" charset="0"/>
            </a:endParaRPr>
          </a:p>
          <a:p>
            <a:pPr marL="285750" indent="-285750">
              <a:lnSpc>
                <a:spcPct val="90000"/>
              </a:lnSpc>
              <a:buFont typeface="Arial" pitchFamily="34" charset="0"/>
              <a:buChar char="•"/>
            </a:pPr>
            <a:r>
              <a:rPr lang="fr-FR" sz="1400" b="1" dirty="0" smtClean="0">
                <a:latin typeface="Arial" pitchFamily="34" charset="0"/>
                <a:cs typeface="Arial" pitchFamily="34" charset="0"/>
              </a:rPr>
              <a:t>8328  bénéficiaires  </a:t>
            </a:r>
            <a:r>
              <a:rPr lang="fr-FR" sz="1400" dirty="0" smtClean="0">
                <a:latin typeface="Arial" pitchFamily="34" charset="0"/>
                <a:cs typeface="Arial" pitchFamily="34" charset="0"/>
              </a:rPr>
              <a:t>(enveloppe  </a:t>
            </a:r>
            <a:r>
              <a:rPr lang="fr-FR" sz="1400" dirty="0">
                <a:latin typeface="Arial" pitchFamily="34" charset="0"/>
                <a:cs typeface="Arial" pitchFamily="34" charset="0"/>
              </a:rPr>
              <a:t>de  771 331</a:t>
            </a:r>
            <a:r>
              <a:rPr lang="fr-FR" sz="1400" dirty="0" smtClean="0">
                <a:latin typeface="Arial" pitchFamily="34" charset="0"/>
                <a:cs typeface="Arial" pitchFamily="34" charset="0"/>
              </a:rPr>
              <a:t>€), dont:</a:t>
            </a:r>
          </a:p>
          <a:p>
            <a:pPr marL="285750" indent="-285750">
              <a:lnSpc>
                <a:spcPct val="90000"/>
              </a:lnSpc>
              <a:buFont typeface="Arial" pitchFamily="34" charset="0"/>
              <a:buChar char="•"/>
            </a:pPr>
            <a:endParaRPr lang="fr-FR" sz="1400" dirty="0" smtClean="0">
              <a:latin typeface="Arial" pitchFamily="34" charset="0"/>
              <a:cs typeface="Arial" pitchFamily="34" charset="0"/>
            </a:endParaRPr>
          </a:p>
          <a:p>
            <a:pPr marL="742950" lvl="1" indent="-285750">
              <a:lnSpc>
                <a:spcPct val="90000"/>
              </a:lnSpc>
              <a:buFont typeface="Arial" pitchFamily="34" charset="0"/>
              <a:buChar char="•"/>
            </a:pPr>
            <a:r>
              <a:rPr lang="fr-FR" sz="1400" dirty="0" smtClean="0">
                <a:latin typeface="Arial" pitchFamily="34" charset="0"/>
                <a:cs typeface="Arial" pitchFamily="34" charset="0"/>
              </a:rPr>
              <a:t>192 bénéficiaires d’aides techniques</a:t>
            </a:r>
          </a:p>
          <a:p>
            <a:pPr marL="742950" lvl="1" indent="-285750">
              <a:lnSpc>
                <a:spcPct val="90000"/>
              </a:lnSpc>
              <a:buFont typeface="Arial" pitchFamily="34" charset="0"/>
              <a:buChar char="•"/>
            </a:pPr>
            <a:endParaRPr lang="fr-FR" sz="1400" dirty="0" smtClean="0">
              <a:latin typeface="Arial" pitchFamily="34" charset="0"/>
              <a:cs typeface="Arial" pitchFamily="34" charset="0"/>
            </a:endParaRPr>
          </a:p>
          <a:p>
            <a:pPr marL="742950" lvl="1" indent="-285750">
              <a:lnSpc>
                <a:spcPct val="90000"/>
              </a:lnSpc>
              <a:buFont typeface="Arial" pitchFamily="34" charset="0"/>
              <a:buChar char="•"/>
            </a:pPr>
            <a:r>
              <a:rPr lang="fr-FR" sz="1400" dirty="0" smtClean="0">
                <a:latin typeface="Arial" pitchFamily="34" charset="0"/>
                <a:cs typeface="Arial" pitchFamily="34" charset="0"/>
              </a:rPr>
              <a:t>7680 bénéficiaires d’actions de prévention</a:t>
            </a:r>
          </a:p>
          <a:p>
            <a:pPr marL="742950" lvl="1" indent="-285750">
              <a:lnSpc>
                <a:spcPct val="90000"/>
              </a:lnSpc>
              <a:buFont typeface="Arial" pitchFamily="34" charset="0"/>
              <a:buChar char="•"/>
            </a:pPr>
            <a:endParaRPr lang="fr-FR" sz="1400" dirty="0" smtClean="0">
              <a:latin typeface="Arial" pitchFamily="34" charset="0"/>
              <a:cs typeface="Arial" pitchFamily="34" charset="0"/>
            </a:endParaRPr>
          </a:p>
          <a:p>
            <a:pPr marL="742950" lvl="1" indent="-285750">
              <a:lnSpc>
                <a:spcPct val="90000"/>
              </a:lnSpc>
              <a:buFont typeface="Arial" pitchFamily="34" charset="0"/>
              <a:buChar char="•"/>
            </a:pPr>
            <a:r>
              <a:rPr lang="fr-FR" sz="1400" dirty="0" smtClean="0">
                <a:latin typeface="Arial" pitchFamily="34" charset="0"/>
                <a:cs typeface="Arial" pitchFamily="34" charset="0"/>
              </a:rPr>
              <a:t>456 bénéficiaires d’actions de soutien aux aidants</a:t>
            </a:r>
          </a:p>
          <a:p>
            <a:pPr marL="742950" lvl="1" indent="-285750">
              <a:lnSpc>
                <a:spcPct val="90000"/>
              </a:lnSpc>
              <a:buFont typeface="Arial" pitchFamily="34" charset="0"/>
              <a:buChar char="•"/>
            </a:pPr>
            <a:endParaRPr lang="fr-FR" sz="1400" dirty="0" smtClean="0">
              <a:latin typeface="Arial" pitchFamily="34" charset="0"/>
              <a:cs typeface="Arial" pitchFamily="34" charset="0"/>
            </a:endParaRPr>
          </a:p>
          <a:p>
            <a:pPr marL="742950" lvl="1" indent="-285750">
              <a:lnSpc>
                <a:spcPct val="90000"/>
              </a:lnSpc>
              <a:buFont typeface="Arial" pitchFamily="34" charset="0"/>
              <a:buChar char="•"/>
            </a:pPr>
            <a:endParaRPr lang="fr-FR" sz="1400" dirty="0" smtClean="0">
              <a:latin typeface="Arial" pitchFamily="34" charset="0"/>
              <a:cs typeface="Arial" pitchFamily="34" charset="0"/>
            </a:endParaRPr>
          </a:p>
          <a:p>
            <a:pPr marL="742950" lvl="1" indent="-285750">
              <a:lnSpc>
                <a:spcPct val="90000"/>
              </a:lnSpc>
              <a:buFont typeface="Arial" pitchFamily="34" charset="0"/>
              <a:buChar char="•"/>
            </a:pPr>
            <a:endParaRPr lang="fr-FR" sz="900" dirty="0" smtClean="0">
              <a:latin typeface="Arial" pitchFamily="34" charset="0"/>
              <a:cs typeface="Arial" pitchFamily="34" charset="0"/>
            </a:endParaRPr>
          </a:p>
          <a:p>
            <a:pPr marL="285750" indent="-285750">
              <a:lnSpc>
                <a:spcPct val="90000"/>
              </a:lnSpc>
              <a:buFont typeface="Arial" pitchFamily="34" charset="0"/>
              <a:buChar char="•"/>
            </a:pPr>
            <a:r>
              <a:rPr lang="fr-FR" sz="1400" b="1" dirty="0" smtClean="0">
                <a:latin typeface="Arial" pitchFamily="34" charset="0"/>
                <a:cs typeface="Arial" pitchFamily="34" charset="0"/>
              </a:rPr>
              <a:t>Typologie:</a:t>
            </a:r>
          </a:p>
          <a:p>
            <a:pPr marL="285750" indent="-285750">
              <a:lnSpc>
                <a:spcPct val="90000"/>
              </a:lnSpc>
              <a:buFont typeface="Arial" pitchFamily="34" charset="0"/>
              <a:buChar char="•"/>
            </a:pPr>
            <a:endParaRPr lang="fr-FR" sz="2000" dirty="0" smtClean="0">
              <a:latin typeface="Arial" pitchFamily="34" charset="0"/>
              <a:cs typeface="Arial" pitchFamily="34" charset="0"/>
            </a:endParaRPr>
          </a:p>
          <a:p>
            <a:pPr marL="742950" lvl="1" indent="-285750">
              <a:lnSpc>
                <a:spcPct val="90000"/>
              </a:lnSpc>
              <a:buFont typeface="Arial" pitchFamily="34" charset="0"/>
              <a:buChar char="•"/>
            </a:pPr>
            <a:r>
              <a:rPr lang="fr-FR" sz="1400" dirty="0" smtClean="0">
                <a:latin typeface="Arial" pitchFamily="34" charset="0"/>
                <a:cs typeface="Arial" pitchFamily="34" charset="0"/>
              </a:rPr>
              <a:t>24% d’hommes, </a:t>
            </a:r>
            <a:r>
              <a:rPr lang="fr-FR" sz="1400" b="1" dirty="0" smtClean="0">
                <a:latin typeface="Arial" pitchFamily="34" charset="0"/>
                <a:cs typeface="Arial" pitchFamily="34" charset="0"/>
              </a:rPr>
              <a:t>76</a:t>
            </a:r>
            <a:r>
              <a:rPr lang="fr-FR" sz="1400" b="1" dirty="0">
                <a:latin typeface="Arial" pitchFamily="34" charset="0"/>
                <a:cs typeface="Arial" pitchFamily="34" charset="0"/>
              </a:rPr>
              <a:t>% de </a:t>
            </a:r>
            <a:r>
              <a:rPr lang="fr-FR" sz="1400" b="1" dirty="0" smtClean="0">
                <a:latin typeface="Arial" pitchFamily="34" charset="0"/>
                <a:cs typeface="Arial" pitchFamily="34" charset="0"/>
              </a:rPr>
              <a:t>femmes</a:t>
            </a:r>
            <a:r>
              <a:rPr lang="fr-FR" sz="1400" dirty="0" smtClean="0">
                <a:latin typeface="Arial" pitchFamily="34" charset="0"/>
                <a:cs typeface="Arial" pitchFamily="34" charset="0"/>
              </a:rPr>
              <a:t> </a:t>
            </a:r>
          </a:p>
          <a:p>
            <a:pPr marL="742950" lvl="1" indent="-285750">
              <a:lnSpc>
                <a:spcPct val="90000"/>
              </a:lnSpc>
              <a:buFont typeface="Arial" pitchFamily="34" charset="0"/>
              <a:buChar char="•"/>
            </a:pPr>
            <a:endParaRPr lang="fr-FR" sz="1400" dirty="0" smtClean="0">
              <a:latin typeface="Arial" pitchFamily="34" charset="0"/>
              <a:cs typeface="Arial" pitchFamily="34" charset="0"/>
            </a:endParaRPr>
          </a:p>
          <a:p>
            <a:pPr marL="742950" lvl="1" indent="-285750">
              <a:lnSpc>
                <a:spcPct val="90000"/>
              </a:lnSpc>
              <a:buFont typeface="Arial" pitchFamily="34" charset="0"/>
              <a:buChar char="•"/>
            </a:pPr>
            <a:r>
              <a:rPr lang="fr-FR" sz="1400" dirty="0" smtClean="0">
                <a:latin typeface="Arial" pitchFamily="34" charset="0"/>
                <a:cs typeface="Arial" pitchFamily="34" charset="0"/>
              </a:rPr>
              <a:t>8% GIR 1 à 4,    </a:t>
            </a:r>
            <a:r>
              <a:rPr lang="fr-FR" sz="1400" b="1" dirty="0" smtClean="0">
                <a:latin typeface="Arial" pitchFamily="34" charset="0"/>
                <a:cs typeface="Arial" pitchFamily="34" charset="0"/>
              </a:rPr>
              <a:t>92% GIR 5 à 6 ou non </a:t>
            </a:r>
            <a:r>
              <a:rPr lang="fr-FR" sz="1400" b="1" dirty="0" err="1" smtClean="0">
                <a:latin typeface="Arial" pitchFamily="34" charset="0"/>
                <a:cs typeface="Arial" pitchFamily="34" charset="0"/>
              </a:rPr>
              <a:t>GIRés</a:t>
            </a:r>
            <a:endParaRPr lang="fr-FR" sz="1400" b="1" dirty="0" smtClean="0">
              <a:latin typeface="Arial" pitchFamily="34" charset="0"/>
              <a:cs typeface="Arial" pitchFamily="34" charset="0"/>
            </a:endParaRPr>
          </a:p>
          <a:p>
            <a:pPr marL="742950" lvl="1" indent="-285750">
              <a:lnSpc>
                <a:spcPct val="90000"/>
              </a:lnSpc>
              <a:buFont typeface="Arial" pitchFamily="34" charset="0"/>
              <a:buChar char="•"/>
            </a:pPr>
            <a:endParaRPr lang="fr-FR" sz="1400" dirty="0" smtClean="0">
              <a:latin typeface="Arial" pitchFamily="34" charset="0"/>
              <a:cs typeface="Arial" pitchFamily="34" charset="0"/>
            </a:endParaRPr>
          </a:p>
          <a:p>
            <a:pPr marL="742950" lvl="1" indent="-285750">
              <a:lnSpc>
                <a:spcPct val="90000"/>
              </a:lnSpc>
              <a:buFont typeface="Arial" pitchFamily="34" charset="0"/>
              <a:buChar char="•"/>
            </a:pPr>
            <a:r>
              <a:rPr lang="fr-FR" sz="1400" dirty="0" smtClean="0">
                <a:latin typeface="Arial" pitchFamily="34" charset="0"/>
                <a:cs typeface="Arial" pitchFamily="34" charset="0"/>
              </a:rPr>
              <a:t>35%: 60_69 ans, 36%: 70_79 ans, 25%: 80_89 ans, 4%: 90+</a:t>
            </a:r>
          </a:p>
          <a:p>
            <a:pPr marL="742950" lvl="1" indent="-285750">
              <a:lnSpc>
                <a:spcPct val="90000"/>
              </a:lnSpc>
              <a:buFont typeface="Arial" pitchFamily="34" charset="0"/>
              <a:buChar char="•"/>
            </a:pPr>
            <a:endParaRPr lang="fr-FR" sz="1600" b="1" dirty="0" smtClean="0"/>
          </a:p>
          <a:p>
            <a:pPr>
              <a:lnSpc>
                <a:spcPct val="90000"/>
              </a:lnSpc>
            </a:pPr>
            <a:endParaRPr lang="fr-FR" sz="2400" dirty="0" smtClean="0"/>
          </a:p>
          <a:p>
            <a:pPr>
              <a:lnSpc>
                <a:spcPct val="90000"/>
              </a:lnSpc>
            </a:pPr>
            <a:endParaRPr lang="fr-FR" sz="2400" dirty="0"/>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34</a:t>
            </a:fld>
            <a:endParaRPr lang="fr-FR" sz="1400" dirty="0"/>
          </a:p>
        </p:txBody>
      </p:sp>
      <p:sp>
        <p:nvSpPr>
          <p:cNvPr id="6" name="Rectangle 5"/>
          <p:cNvSpPr/>
          <p:nvPr/>
        </p:nvSpPr>
        <p:spPr>
          <a:xfrm>
            <a:off x="6526460" y="1476400"/>
            <a:ext cx="5256584" cy="2240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b="1" dirty="0" smtClean="0">
                <a:solidFill>
                  <a:schemeClr val="accent5"/>
                </a:solidFill>
                <a:latin typeface="Arial" pitchFamily="34" charset="0"/>
                <a:cs typeface="Arial" pitchFamily="34" charset="0"/>
              </a:rPr>
              <a:t>STATISTIQUES 2016</a:t>
            </a:r>
          </a:p>
          <a:p>
            <a:endParaRPr lang="fr-FR" sz="1600" b="1" dirty="0">
              <a:solidFill>
                <a:schemeClr val="accent1"/>
              </a:solidFill>
              <a:latin typeface="Arial" pitchFamily="34" charset="0"/>
              <a:cs typeface="Arial" pitchFamily="34" charset="0"/>
            </a:endParaRPr>
          </a:p>
          <a:p>
            <a:pPr marL="285750" indent="-285750">
              <a:lnSpc>
                <a:spcPct val="150000"/>
              </a:lnSpc>
              <a:buFont typeface="Arial" pitchFamily="34" charset="0"/>
              <a:buChar char="•"/>
            </a:pPr>
            <a:r>
              <a:rPr lang="fr-FR" sz="1400" b="1" dirty="0">
                <a:solidFill>
                  <a:schemeClr val="accent6"/>
                </a:solidFill>
                <a:latin typeface="Arial" pitchFamily="34" charset="0"/>
                <a:cs typeface="Arial" pitchFamily="34" charset="0"/>
              </a:rPr>
              <a:t>12 089 </a:t>
            </a:r>
            <a:r>
              <a:rPr lang="fr-FR" sz="1400" b="1" dirty="0" smtClean="0">
                <a:solidFill>
                  <a:schemeClr val="accent6"/>
                </a:solidFill>
                <a:latin typeface="Arial" pitchFamily="34" charset="0"/>
                <a:cs typeface="Arial" pitchFamily="34" charset="0"/>
              </a:rPr>
              <a:t>bénéficiaires </a:t>
            </a:r>
            <a:r>
              <a:rPr lang="fr-FR" sz="1400" dirty="0" smtClean="0">
                <a:solidFill>
                  <a:schemeClr val="accent6"/>
                </a:solidFill>
                <a:latin typeface="Arial" pitchFamily="34" charset="0"/>
                <a:cs typeface="Arial" pitchFamily="34" charset="0"/>
              </a:rPr>
              <a:t>(enveloppe de 803 435€</a:t>
            </a:r>
            <a:r>
              <a:rPr lang="fr-FR" sz="1400" dirty="0">
                <a:solidFill>
                  <a:schemeClr val="accent6"/>
                </a:solidFill>
                <a:latin typeface="Arial" pitchFamily="34" charset="0"/>
                <a:cs typeface="Arial" pitchFamily="34" charset="0"/>
              </a:rPr>
              <a:t>)</a:t>
            </a:r>
            <a:r>
              <a:rPr lang="fr-FR" sz="1400" dirty="0" smtClean="0">
                <a:solidFill>
                  <a:schemeClr val="accent6"/>
                </a:solidFill>
                <a:latin typeface="Arial" pitchFamily="34" charset="0"/>
                <a:cs typeface="Arial" pitchFamily="34" charset="0"/>
              </a:rPr>
              <a:t>, dont:</a:t>
            </a:r>
          </a:p>
          <a:p>
            <a:pPr marL="742950" lvl="1" indent="-285750">
              <a:lnSpc>
                <a:spcPct val="200000"/>
              </a:lnSpc>
              <a:buFont typeface="Arial" pitchFamily="34" charset="0"/>
              <a:buChar char="•"/>
            </a:pPr>
            <a:r>
              <a:rPr lang="fr-FR" sz="1400" dirty="0" smtClean="0">
                <a:solidFill>
                  <a:schemeClr val="accent6"/>
                </a:solidFill>
                <a:latin typeface="Arial" pitchFamily="34" charset="0"/>
                <a:cs typeface="Arial" pitchFamily="34" charset="0"/>
              </a:rPr>
              <a:t>170 bénéficiaires d’aides techniques</a:t>
            </a:r>
          </a:p>
          <a:p>
            <a:pPr marL="742950" lvl="1" indent="-285750">
              <a:lnSpc>
                <a:spcPct val="200000"/>
              </a:lnSpc>
              <a:buFont typeface="Arial" pitchFamily="34" charset="0"/>
              <a:buChar char="•"/>
            </a:pPr>
            <a:r>
              <a:rPr lang="fr-FR" sz="1400" dirty="0" smtClean="0">
                <a:solidFill>
                  <a:schemeClr val="accent6"/>
                </a:solidFill>
                <a:latin typeface="Arial" pitchFamily="34" charset="0"/>
                <a:cs typeface="Arial" pitchFamily="34" charset="0"/>
              </a:rPr>
              <a:t>11 176 bénéficiaires d’actions de prévention</a:t>
            </a:r>
          </a:p>
          <a:p>
            <a:pPr marL="742950" lvl="1" indent="-285750">
              <a:lnSpc>
                <a:spcPct val="200000"/>
              </a:lnSpc>
              <a:buFont typeface="Arial" pitchFamily="34" charset="0"/>
              <a:buChar char="•"/>
            </a:pPr>
            <a:r>
              <a:rPr lang="fr-FR" sz="1400" dirty="0" smtClean="0">
                <a:solidFill>
                  <a:schemeClr val="accent6"/>
                </a:solidFill>
                <a:latin typeface="Arial" pitchFamily="34" charset="0"/>
                <a:cs typeface="Arial" pitchFamily="34" charset="0"/>
              </a:rPr>
              <a:t>743 bénéficiaires d’actions de soutien aux aidants</a:t>
            </a:r>
          </a:p>
          <a:p>
            <a:pPr>
              <a:lnSpc>
                <a:spcPct val="150000"/>
              </a:lnSpc>
            </a:pPr>
            <a:endParaRPr lang="fr-FR" sz="1600" dirty="0">
              <a:solidFill>
                <a:schemeClr val="accent6"/>
              </a:solidFill>
            </a:endParaRPr>
          </a:p>
        </p:txBody>
      </p:sp>
      <p:sp>
        <p:nvSpPr>
          <p:cNvPr id="7" name="Rectangle 6"/>
          <p:cNvSpPr/>
          <p:nvPr/>
        </p:nvSpPr>
        <p:spPr>
          <a:xfrm>
            <a:off x="6505028" y="3832336"/>
            <a:ext cx="5256584"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itchFamily="34" charset="0"/>
              <a:buChar char="•"/>
            </a:pPr>
            <a:r>
              <a:rPr lang="fr-FR" sz="1400" b="1" dirty="0" smtClean="0">
                <a:solidFill>
                  <a:schemeClr val="accent6"/>
                </a:solidFill>
                <a:latin typeface="Arial" pitchFamily="34" charset="0"/>
                <a:cs typeface="Arial" pitchFamily="34" charset="0"/>
              </a:rPr>
              <a:t>Typologie</a:t>
            </a:r>
            <a:r>
              <a:rPr lang="fr-FR" sz="1400" b="1" dirty="0">
                <a:solidFill>
                  <a:schemeClr val="accent6"/>
                </a:solidFill>
                <a:latin typeface="Arial" pitchFamily="34" charset="0"/>
                <a:cs typeface="Arial" pitchFamily="34" charset="0"/>
              </a:rPr>
              <a:t>:</a:t>
            </a:r>
          </a:p>
          <a:p>
            <a:endParaRPr lang="fr-FR" sz="1600" i="1" dirty="0">
              <a:solidFill>
                <a:schemeClr val="accent6"/>
              </a:solidFill>
            </a:endParaRPr>
          </a:p>
          <a:p>
            <a:pPr lvl="1" indent="-285750">
              <a:buFont typeface="Arial" pitchFamily="34" charset="0"/>
              <a:buChar char="•"/>
            </a:pPr>
            <a:r>
              <a:rPr lang="fr-FR" sz="1400" dirty="0" smtClean="0">
                <a:solidFill>
                  <a:schemeClr val="accent6"/>
                </a:solidFill>
                <a:latin typeface="Arial" pitchFamily="34" charset="0"/>
                <a:cs typeface="Arial" pitchFamily="34" charset="0"/>
              </a:rPr>
              <a:t>27% hommes,</a:t>
            </a:r>
            <a:r>
              <a:rPr lang="fr-FR" sz="1400" b="1" dirty="0" smtClean="0">
                <a:solidFill>
                  <a:schemeClr val="accent6"/>
                </a:solidFill>
                <a:latin typeface="Arial" pitchFamily="34" charset="0"/>
                <a:cs typeface="Arial" pitchFamily="34" charset="0"/>
              </a:rPr>
              <a:t> 73</a:t>
            </a:r>
            <a:r>
              <a:rPr lang="fr-FR" sz="1400" b="1" dirty="0">
                <a:solidFill>
                  <a:schemeClr val="accent6"/>
                </a:solidFill>
                <a:latin typeface="Arial" pitchFamily="34" charset="0"/>
                <a:cs typeface="Arial" pitchFamily="34" charset="0"/>
              </a:rPr>
              <a:t>% femmes</a:t>
            </a:r>
            <a:endParaRPr lang="fr-FR" sz="1400" b="1" dirty="0" smtClean="0">
              <a:solidFill>
                <a:schemeClr val="accent6"/>
              </a:solidFill>
              <a:latin typeface="Arial" pitchFamily="34" charset="0"/>
              <a:cs typeface="Arial" pitchFamily="34" charset="0"/>
            </a:endParaRPr>
          </a:p>
          <a:p>
            <a:pPr lvl="1" indent="-285750">
              <a:buFont typeface="Arial" pitchFamily="34" charset="0"/>
              <a:buChar char="•"/>
            </a:pPr>
            <a:endParaRPr lang="fr-FR" sz="1400" dirty="0">
              <a:solidFill>
                <a:schemeClr val="accent6"/>
              </a:solidFill>
              <a:latin typeface="Arial" pitchFamily="34" charset="0"/>
              <a:cs typeface="Arial" pitchFamily="34" charset="0"/>
            </a:endParaRPr>
          </a:p>
          <a:p>
            <a:pPr lvl="1" indent="-285750">
              <a:buFont typeface="Arial" pitchFamily="34" charset="0"/>
              <a:buChar char="•"/>
            </a:pPr>
            <a:r>
              <a:rPr lang="fr-FR" sz="1400" dirty="0" smtClean="0">
                <a:solidFill>
                  <a:schemeClr val="accent6"/>
                </a:solidFill>
                <a:latin typeface="Arial" pitchFamily="34" charset="0"/>
                <a:cs typeface="Arial" pitchFamily="34" charset="0"/>
              </a:rPr>
              <a:t>21% GIR 1 à 4, </a:t>
            </a:r>
            <a:r>
              <a:rPr lang="fr-FR" sz="1400" b="1" dirty="0" smtClean="0">
                <a:solidFill>
                  <a:schemeClr val="accent6"/>
                </a:solidFill>
                <a:latin typeface="Arial" pitchFamily="34" charset="0"/>
                <a:cs typeface="Arial" pitchFamily="34" charset="0"/>
              </a:rPr>
              <a:t>79% GIR 5 à 6 ou non </a:t>
            </a:r>
            <a:r>
              <a:rPr lang="fr-FR" sz="1400" b="1" dirty="0" err="1" smtClean="0">
                <a:solidFill>
                  <a:schemeClr val="accent6"/>
                </a:solidFill>
                <a:latin typeface="Arial" pitchFamily="34" charset="0"/>
                <a:cs typeface="Arial" pitchFamily="34" charset="0"/>
              </a:rPr>
              <a:t>GIRés</a:t>
            </a:r>
            <a:endParaRPr lang="fr-FR" sz="1400" b="1" dirty="0" smtClean="0">
              <a:solidFill>
                <a:schemeClr val="accent6"/>
              </a:solidFill>
              <a:latin typeface="Arial" pitchFamily="34" charset="0"/>
              <a:cs typeface="Arial" pitchFamily="34" charset="0"/>
            </a:endParaRPr>
          </a:p>
          <a:p>
            <a:pPr lvl="1" indent="-285750">
              <a:buFont typeface="Arial" pitchFamily="34" charset="0"/>
              <a:buChar char="•"/>
            </a:pPr>
            <a:endParaRPr lang="fr-FR" sz="1400" dirty="0">
              <a:solidFill>
                <a:schemeClr val="accent6"/>
              </a:solidFill>
              <a:latin typeface="Arial" pitchFamily="34" charset="0"/>
              <a:cs typeface="Arial" pitchFamily="34" charset="0"/>
            </a:endParaRPr>
          </a:p>
          <a:p>
            <a:pPr lvl="1" indent="-285750">
              <a:buFont typeface="Arial" pitchFamily="34" charset="0"/>
              <a:buChar char="•"/>
            </a:pPr>
            <a:r>
              <a:rPr lang="fr-FR" sz="1400" dirty="0" smtClean="0">
                <a:solidFill>
                  <a:schemeClr val="accent6"/>
                </a:solidFill>
                <a:latin typeface="Arial" pitchFamily="34" charset="0"/>
                <a:cs typeface="Arial" pitchFamily="34" charset="0"/>
              </a:rPr>
              <a:t>29%:60_69 ans, 35%: 70_79 ans, 35%: 80_89 ans</a:t>
            </a:r>
            <a:endParaRPr lang="fr-FR" sz="1400" dirty="0">
              <a:latin typeface="Arial" pitchFamily="34" charset="0"/>
              <a:cs typeface="Arial" pitchFamily="34" charset="0"/>
            </a:endParaRPr>
          </a:p>
        </p:txBody>
      </p:sp>
    </p:spTree>
    <p:extLst>
      <p:ext uri="{BB962C8B-B14F-4D97-AF65-F5344CB8AC3E}">
        <p14:creationId xmlns:p14="http://schemas.microsoft.com/office/powerpoint/2010/main" val="145738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1" descr="Inserted picture RelID:5"/>
          <p:cNvPicPr>
            <a:picLocks noChangeAspect="1"/>
          </p:cNvPicPr>
          <p:nvPr/>
        </p:nvPicPr>
        <p:blipFill>
          <a:blip r:embed="rId2"/>
          <a:stretch>
            <a:fillRect/>
          </a:stretch>
        </p:blipFill>
        <p:spPr>
          <a:xfrm>
            <a:off x="6310436" y="1790937"/>
            <a:ext cx="4474718" cy="2853563"/>
          </a:xfrm>
          <a:prstGeom prst="rect">
            <a:avLst/>
          </a:prstGeom>
        </p:spPr>
      </p:pic>
      <p:pic>
        <p:nvPicPr>
          <p:cNvPr id="18" name="Picture 19" descr="Inserted picture RelID:3"/>
          <p:cNvPicPr>
            <a:picLocks noChangeAspect="1"/>
          </p:cNvPicPr>
          <p:nvPr/>
        </p:nvPicPr>
        <p:blipFill>
          <a:blip r:embed="rId3"/>
          <a:stretch>
            <a:fillRect/>
          </a:stretch>
        </p:blipFill>
        <p:spPr>
          <a:xfrm>
            <a:off x="809847" y="1790937"/>
            <a:ext cx="4474718" cy="2862199"/>
          </a:xfrm>
          <a:prstGeom prst="rect">
            <a:avLst/>
          </a:prstGeom>
        </p:spPr>
      </p:pic>
      <p:sp>
        <p:nvSpPr>
          <p:cNvPr id="2" name="Titre 1"/>
          <p:cNvSpPr>
            <a:spLocks noGrp="1"/>
          </p:cNvSpPr>
          <p:nvPr>
            <p:ph type="title"/>
          </p:nvPr>
        </p:nvSpPr>
        <p:spPr>
          <a:xfrm>
            <a:off x="1413892" y="404664"/>
            <a:ext cx="9143538" cy="1066800"/>
          </a:xfrm>
        </p:spPr>
        <p:txBody>
          <a:bodyPr anchor="t"/>
          <a:lstStyle/>
          <a:p>
            <a:pPr algn="ctr">
              <a:lnSpc>
                <a:spcPct val="100000"/>
              </a:lnSpc>
            </a:pPr>
            <a:r>
              <a:rPr lang="fr-FR" dirty="0" smtClean="0"/>
              <a:t>Sexe des Bénéficiaires</a:t>
            </a:r>
            <a:endParaRPr lang="fr-FR" dirty="0"/>
          </a:p>
        </p:txBody>
      </p:sp>
      <p:sp>
        <p:nvSpPr>
          <p:cNvPr id="7" name="ZoneTexte 6"/>
          <p:cNvSpPr txBox="1"/>
          <p:nvPr/>
        </p:nvSpPr>
        <p:spPr>
          <a:xfrm>
            <a:off x="3358108" y="1570108"/>
            <a:ext cx="1008112" cy="244682"/>
          </a:xfrm>
          <a:prstGeom prst="rect">
            <a:avLst/>
          </a:prstGeom>
          <a:noFill/>
        </p:spPr>
        <p:txBody>
          <a:bodyPr wrap="square" rtlCol="0">
            <a:spAutoFit/>
          </a:bodyPr>
          <a:lstStyle/>
          <a:p>
            <a:pPr>
              <a:lnSpc>
                <a:spcPct val="90000"/>
              </a:lnSpc>
            </a:pPr>
            <a:r>
              <a:rPr lang="fr-FR" sz="1100" dirty="0" smtClean="0">
                <a:solidFill>
                  <a:schemeClr val="accent1"/>
                </a:solidFill>
              </a:rPr>
              <a:t>% hommes</a:t>
            </a:r>
            <a:endParaRPr lang="fr-FR" sz="1100" dirty="0">
              <a:solidFill>
                <a:schemeClr val="accent1"/>
              </a:solidFill>
            </a:endParaRPr>
          </a:p>
        </p:txBody>
      </p:sp>
      <p:sp>
        <p:nvSpPr>
          <p:cNvPr id="8" name="ZoneTexte 7"/>
          <p:cNvSpPr txBox="1"/>
          <p:nvPr/>
        </p:nvSpPr>
        <p:spPr>
          <a:xfrm>
            <a:off x="3514824" y="1865590"/>
            <a:ext cx="720080" cy="258532"/>
          </a:xfrm>
          <a:prstGeom prst="rect">
            <a:avLst/>
          </a:prstGeom>
          <a:noFill/>
        </p:spPr>
        <p:txBody>
          <a:bodyPr wrap="square" rtlCol="0">
            <a:spAutoFit/>
          </a:bodyPr>
          <a:lstStyle/>
          <a:p>
            <a:pPr>
              <a:lnSpc>
                <a:spcPct val="90000"/>
              </a:lnSpc>
            </a:pPr>
            <a:r>
              <a:rPr lang="fr-FR" sz="1200" dirty="0" smtClean="0">
                <a:solidFill>
                  <a:schemeClr val="accent1"/>
                </a:solidFill>
              </a:rPr>
              <a:t>28%</a:t>
            </a:r>
            <a:endParaRPr lang="fr-FR" sz="1200" dirty="0">
              <a:solidFill>
                <a:schemeClr val="accent1"/>
              </a:solidFill>
            </a:endParaRPr>
          </a:p>
        </p:txBody>
      </p:sp>
      <p:sp>
        <p:nvSpPr>
          <p:cNvPr id="9" name="ZoneTexte 8"/>
          <p:cNvSpPr txBox="1"/>
          <p:nvPr/>
        </p:nvSpPr>
        <p:spPr>
          <a:xfrm>
            <a:off x="3502124" y="2111114"/>
            <a:ext cx="720080" cy="258532"/>
          </a:xfrm>
          <a:prstGeom prst="rect">
            <a:avLst/>
          </a:prstGeom>
          <a:noFill/>
        </p:spPr>
        <p:txBody>
          <a:bodyPr wrap="square" rtlCol="0">
            <a:spAutoFit/>
          </a:bodyPr>
          <a:lstStyle/>
          <a:p>
            <a:pPr>
              <a:lnSpc>
                <a:spcPct val="90000"/>
              </a:lnSpc>
            </a:pPr>
            <a:r>
              <a:rPr lang="fr-FR" sz="1200" b="1" dirty="0" smtClean="0">
                <a:solidFill>
                  <a:schemeClr val="accent1"/>
                </a:solidFill>
              </a:rPr>
              <a:t>43%</a:t>
            </a:r>
            <a:endParaRPr lang="fr-FR" sz="1200" b="1" dirty="0">
              <a:solidFill>
                <a:schemeClr val="accent1"/>
              </a:solidFill>
            </a:endParaRPr>
          </a:p>
        </p:txBody>
      </p:sp>
      <p:sp>
        <p:nvSpPr>
          <p:cNvPr id="10" name="ZoneTexte 9"/>
          <p:cNvSpPr txBox="1"/>
          <p:nvPr/>
        </p:nvSpPr>
        <p:spPr>
          <a:xfrm>
            <a:off x="3502124" y="2386446"/>
            <a:ext cx="720080" cy="258532"/>
          </a:xfrm>
          <a:prstGeom prst="rect">
            <a:avLst/>
          </a:prstGeom>
          <a:noFill/>
        </p:spPr>
        <p:txBody>
          <a:bodyPr wrap="square" rtlCol="0">
            <a:spAutoFit/>
          </a:bodyPr>
          <a:lstStyle/>
          <a:p>
            <a:pPr>
              <a:lnSpc>
                <a:spcPct val="90000"/>
              </a:lnSpc>
            </a:pPr>
            <a:r>
              <a:rPr lang="fr-FR" sz="1200" dirty="0" smtClean="0">
                <a:solidFill>
                  <a:schemeClr val="accent1"/>
                </a:solidFill>
              </a:rPr>
              <a:t>35%</a:t>
            </a:r>
            <a:endParaRPr lang="fr-FR" sz="1200" dirty="0">
              <a:solidFill>
                <a:schemeClr val="accent1"/>
              </a:solidFill>
            </a:endParaRPr>
          </a:p>
        </p:txBody>
      </p:sp>
      <p:sp>
        <p:nvSpPr>
          <p:cNvPr id="11" name="ZoneTexte 10"/>
          <p:cNvSpPr txBox="1"/>
          <p:nvPr/>
        </p:nvSpPr>
        <p:spPr>
          <a:xfrm>
            <a:off x="3502124" y="2632278"/>
            <a:ext cx="720080" cy="258532"/>
          </a:xfrm>
          <a:prstGeom prst="rect">
            <a:avLst/>
          </a:prstGeom>
          <a:noFill/>
        </p:spPr>
        <p:txBody>
          <a:bodyPr wrap="square" rtlCol="0">
            <a:spAutoFit/>
          </a:bodyPr>
          <a:lstStyle/>
          <a:p>
            <a:pPr>
              <a:lnSpc>
                <a:spcPct val="90000"/>
              </a:lnSpc>
            </a:pPr>
            <a:r>
              <a:rPr lang="fr-FR" sz="1200" dirty="0" smtClean="0">
                <a:solidFill>
                  <a:schemeClr val="accent1"/>
                </a:solidFill>
              </a:rPr>
              <a:t>18%</a:t>
            </a:r>
            <a:endParaRPr lang="fr-FR" sz="1200" dirty="0">
              <a:solidFill>
                <a:schemeClr val="accent1"/>
              </a:solidFill>
            </a:endParaRPr>
          </a:p>
        </p:txBody>
      </p:sp>
      <p:sp>
        <p:nvSpPr>
          <p:cNvPr id="12" name="ZoneTexte 11"/>
          <p:cNvSpPr txBox="1"/>
          <p:nvPr/>
        </p:nvSpPr>
        <p:spPr>
          <a:xfrm>
            <a:off x="1008112" y="1263947"/>
            <a:ext cx="4078188" cy="286232"/>
          </a:xfrm>
          <a:prstGeom prst="rect">
            <a:avLst/>
          </a:prstGeom>
          <a:noFill/>
        </p:spPr>
        <p:txBody>
          <a:bodyPr wrap="square" rtlCol="0">
            <a:spAutoFit/>
          </a:bodyPr>
          <a:lstStyle/>
          <a:p>
            <a:pPr>
              <a:lnSpc>
                <a:spcPct val="90000"/>
              </a:lnSpc>
            </a:pPr>
            <a:r>
              <a:rPr lang="fr-FR" sz="1400" b="1" dirty="0" smtClean="0">
                <a:latin typeface="Arial" pitchFamily="34" charset="0"/>
                <a:cs typeface="Arial" pitchFamily="34" charset="0"/>
              </a:rPr>
              <a:t>Actions de prévention  - répartition / sexe</a:t>
            </a:r>
            <a:endParaRPr lang="fr-FR" sz="1400" b="1" dirty="0">
              <a:latin typeface="Arial" pitchFamily="34" charset="0"/>
              <a:cs typeface="Arial" pitchFamily="34" charset="0"/>
            </a:endParaRPr>
          </a:p>
        </p:txBody>
      </p:sp>
      <p:sp>
        <p:nvSpPr>
          <p:cNvPr id="14" name="ZoneTexte 13"/>
          <p:cNvSpPr txBox="1"/>
          <p:nvPr/>
        </p:nvSpPr>
        <p:spPr>
          <a:xfrm>
            <a:off x="7026731" y="1263947"/>
            <a:ext cx="4392488" cy="286232"/>
          </a:xfrm>
          <a:prstGeom prst="rect">
            <a:avLst/>
          </a:prstGeom>
          <a:noFill/>
        </p:spPr>
        <p:txBody>
          <a:bodyPr wrap="square" rtlCol="0">
            <a:spAutoFit/>
          </a:bodyPr>
          <a:lstStyle/>
          <a:p>
            <a:pPr>
              <a:lnSpc>
                <a:spcPct val="90000"/>
              </a:lnSpc>
            </a:pPr>
            <a:r>
              <a:rPr lang="fr-FR" sz="1400" b="1" dirty="0" smtClean="0">
                <a:latin typeface="Arial" pitchFamily="34" charset="0"/>
                <a:cs typeface="Arial" pitchFamily="34" charset="0"/>
              </a:rPr>
              <a:t>Aides aux aidants  - répartition / sexe</a:t>
            </a:r>
            <a:endParaRPr lang="fr-FR" sz="1400" b="1" dirty="0">
              <a:latin typeface="Arial" pitchFamily="34" charset="0"/>
              <a:cs typeface="Arial" pitchFamily="34" charset="0"/>
            </a:endParaRPr>
          </a:p>
        </p:txBody>
      </p:sp>
      <p:sp>
        <p:nvSpPr>
          <p:cNvPr id="15" name="ZoneTexte 14"/>
          <p:cNvSpPr txBox="1"/>
          <p:nvPr/>
        </p:nvSpPr>
        <p:spPr>
          <a:xfrm>
            <a:off x="8989014" y="1570550"/>
            <a:ext cx="1008112" cy="244682"/>
          </a:xfrm>
          <a:prstGeom prst="rect">
            <a:avLst/>
          </a:prstGeom>
          <a:noFill/>
        </p:spPr>
        <p:txBody>
          <a:bodyPr wrap="square" rtlCol="0">
            <a:spAutoFit/>
          </a:bodyPr>
          <a:lstStyle/>
          <a:p>
            <a:pPr>
              <a:lnSpc>
                <a:spcPct val="90000"/>
              </a:lnSpc>
            </a:pPr>
            <a:r>
              <a:rPr lang="fr-FR" sz="1100" dirty="0" smtClean="0">
                <a:solidFill>
                  <a:schemeClr val="accent1"/>
                </a:solidFill>
              </a:rPr>
              <a:t>% hommes</a:t>
            </a:r>
            <a:endParaRPr lang="fr-FR" sz="1100" dirty="0">
              <a:solidFill>
                <a:schemeClr val="accent1"/>
              </a:solidFill>
            </a:endParaRPr>
          </a:p>
        </p:txBody>
      </p:sp>
      <p:sp>
        <p:nvSpPr>
          <p:cNvPr id="16" name="ZoneTexte 15"/>
          <p:cNvSpPr txBox="1"/>
          <p:nvPr/>
        </p:nvSpPr>
        <p:spPr>
          <a:xfrm>
            <a:off x="9183830" y="2185480"/>
            <a:ext cx="720080" cy="258532"/>
          </a:xfrm>
          <a:prstGeom prst="rect">
            <a:avLst/>
          </a:prstGeom>
          <a:noFill/>
        </p:spPr>
        <p:txBody>
          <a:bodyPr wrap="square" rtlCol="0">
            <a:spAutoFit/>
          </a:bodyPr>
          <a:lstStyle/>
          <a:p>
            <a:pPr>
              <a:lnSpc>
                <a:spcPct val="90000"/>
              </a:lnSpc>
            </a:pPr>
            <a:r>
              <a:rPr lang="fr-FR" sz="1200" dirty="0" smtClean="0">
                <a:solidFill>
                  <a:schemeClr val="accent1"/>
                </a:solidFill>
              </a:rPr>
              <a:t>15%</a:t>
            </a:r>
            <a:endParaRPr lang="fr-FR" sz="1200" dirty="0">
              <a:solidFill>
                <a:schemeClr val="accent1"/>
              </a:solidFill>
            </a:endParaRPr>
          </a:p>
        </p:txBody>
      </p:sp>
      <p:sp>
        <p:nvSpPr>
          <p:cNvPr id="17" name="ZoneTexte 16"/>
          <p:cNvSpPr txBox="1"/>
          <p:nvPr/>
        </p:nvSpPr>
        <p:spPr>
          <a:xfrm>
            <a:off x="9235675" y="4003564"/>
            <a:ext cx="720080" cy="258532"/>
          </a:xfrm>
          <a:prstGeom prst="rect">
            <a:avLst/>
          </a:prstGeom>
          <a:noFill/>
        </p:spPr>
        <p:txBody>
          <a:bodyPr wrap="square" rtlCol="0">
            <a:spAutoFit/>
          </a:bodyPr>
          <a:lstStyle/>
          <a:p>
            <a:pPr>
              <a:lnSpc>
                <a:spcPct val="90000"/>
              </a:lnSpc>
            </a:pPr>
            <a:r>
              <a:rPr lang="fr-FR" sz="1200" dirty="0">
                <a:solidFill>
                  <a:schemeClr val="accent1"/>
                </a:solidFill>
              </a:rPr>
              <a:t>2</a:t>
            </a:r>
            <a:r>
              <a:rPr lang="fr-FR" sz="1200" dirty="0" smtClean="0">
                <a:solidFill>
                  <a:schemeClr val="accent1"/>
                </a:solidFill>
              </a:rPr>
              <a:t>4%</a:t>
            </a:r>
            <a:endParaRPr lang="fr-FR" sz="1200" dirty="0">
              <a:solidFill>
                <a:schemeClr val="accent1"/>
              </a:solidFill>
            </a:endParaRPr>
          </a:p>
        </p:txBody>
      </p:sp>
      <p:sp>
        <p:nvSpPr>
          <p:cNvPr id="5" name="ZoneTexte 4"/>
          <p:cNvSpPr txBox="1"/>
          <p:nvPr/>
        </p:nvSpPr>
        <p:spPr>
          <a:xfrm>
            <a:off x="1125860" y="4725144"/>
            <a:ext cx="11233248" cy="1576329"/>
          </a:xfrm>
          <a:prstGeom prst="rect">
            <a:avLst/>
          </a:prstGeom>
          <a:noFill/>
        </p:spPr>
        <p:txBody>
          <a:bodyPr wrap="square" rtlCol="0">
            <a:spAutoFit/>
          </a:bodyPr>
          <a:lstStyle/>
          <a:p>
            <a:pPr>
              <a:lnSpc>
                <a:spcPct val="90000"/>
              </a:lnSpc>
              <a:spcBef>
                <a:spcPts val="600"/>
              </a:spcBef>
            </a:pPr>
            <a:r>
              <a:rPr lang="fr-FR" sz="1400" b="1" u="sng" dirty="0">
                <a:latin typeface="Arial" pitchFamily="34" charset="0"/>
                <a:cs typeface="Arial" pitchFamily="34" charset="0"/>
              </a:rPr>
              <a:t>Retour </a:t>
            </a:r>
            <a:r>
              <a:rPr lang="fr-FR" sz="1400" b="1" u="sng" dirty="0" smtClean="0">
                <a:latin typeface="Arial" pitchFamily="34" charset="0"/>
                <a:cs typeface="Arial" pitchFamily="34" charset="0"/>
              </a:rPr>
              <a:t> des  structures</a:t>
            </a:r>
            <a:r>
              <a:rPr lang="fr-FR" sz="1400" b="1" u="sng" dirty="0">
                <a:latin typeface="Arial" pitchFamily="34" charset="0"/>
                <a:cs typeface="Arial" pitchFamily="34" charset="0"/>
              </a:rPr>
              <a:t>: </a:t>
            </a:r>
            <a:endParaRPr lang="fr-FR" sz="1400" b="1" u="sng" dirty="0" smtClean="0">
              <a:latin typeface="Arial" pitchFamily="34" charset="0"/>
              <a:cs typeface="Arial" pitchFamily="34" charset="0"/>
            </a:endParaRPr>
          </a:p>
          <a:p>
            <a:pPr>
              <a:lnSpc>
                <a:spcPct val="114000"/>
              </a:lnSpc>
              <a:spcBef>
                <a:spcPts val="600"/>
              </a:spcBef>
            </a:pPr>
            <a:r>
              <a:rPr lang="fr-FR" sz="1400" dirty="0" smtClean="0"/>
              <a:t>Ce </a:t>
            </a:r>
            <a:r>
              <a:rPr lang="fr-FR" sz="1400" dirty="0"/>
              <a:t>sont surtout des femmes qui participent aux actions :</a:t>
            </a:r>
          </a:p>
          <a:p>
            <a:pPr marL="285750" lvl="1" indent="-285750">
              <a:lnSpc>
                <a:spcPct val="114000"/>
              </a:lnSpc>
              <a:spcBef>
                <a:spcPts val="600"/>
              </a:spcBef>
              <a:buFontTx/>
              <a:buChar char="-"/>
            </a:pPr>
            <a:r>
              <a:rPr lang="fr-FR" sz="1400" dirty="0"/>
              <a:t>Du fait de la démographie (Données INSEE: 61% de femmes 75 ans et + vs 52% toute tranche d’âge)</a:t>
            </a:r>
          </a:p>
          <a:p>
            <a:pPr marL="285750" lvl="1" indent="-285750">
              <a:lnSpc>
                <a:spcPct val="114000"/>
              </a:lnSpc>
              <a:spcBef>
                <a:spcPts val="600"/>
              </a:spcBef>
              <a:buFontTx/>
              <a:buChar char="-"/>
            </a:pPr>
            <a:r>
              <a:rPr lang="fr-FR" sz="1400" dirty="0"/>
              <a:t>Les femmes sont plus attentives à leur état de santé que les </a:t>
            </a:r>
            <a:r>
              <a:rPr lang="fr-FR" sz="1400" dirty="0" smtClean="0"/>
              <a:t>hommes</a:t>
            </a:r>
          </a:p>
          <a:p>
            <a:pPr marL="285750" lvl="1" indent="-285750">
              <a:lnSpc>
                <a:spcPct val="114000"/>
              </a:lnSpc>
              <a:spcBef>
                <a:spcPts val="600"/>
              </a:spcBef>
              <a:buFontTx/>
              <a:buChar char="-"/>
            </a:pPr>
            <a:r>
              <a:rPr lang="fr-FR" sz="1400" dirty="0" smtClean="0"/>
              <a:t>Hommes qui viennent sont en couple </a:t>
            </a:r>
            <a:endParaRPr lang="fr-FR" sz="1400" dirty="0"/>
          </a:p>
        </p:txBody>
      </p:sp>
      <p:sp>
        <p:nvSpPr>
          <p:cNvPr id="19" name="ZoneTexte 18"/>
          <p:cNvSpPr txBox="1"/>
          <p:nvPr/>
        </p:nvSpPr>
        <p:spPr>
          <a:xfrm>
            <a:off x="3507928" y="3356992"/>
            <a:ext cx="720080" cy="258532"/>
          </a:xfrm>
          <a:prstGeom prst="rect">
            <a:avLst/>
          </a:prstGeom>
          <a:noFill/>
        </p:spPr>
        <p:txBody>
          <a:bodyPr wrap="square" rtlCol="0">
            <a:spAutoFit/>
          </a:bodyPr>
          <a:lstStyle/>
          <a:p>
            <a:pPr>
              <a:lnSpc>
                <a:spcPct val="90000"/>
              </a:lnSpc>
            </a:pPr>
            <a:r>
              <a:rPr lang="fr-FR" sz="1200" b="1" dirty="0" smtClean="0">
                <a:solidFill>
                  <a:schemeClr val="accent1"/>
                </a:solidFill>
              </a:rPr>
              <a:t>50%</a:t>
            </a:r>
            <a:endParaRPr lang="fr-FR" sz="1200" b="1" dirty="0">
              <a:solidFill>
                <a:schemeClr val="accent1"/>
              </a:solidFill>
            </a:endParaRPr>
          </a:p>
        </p:txBody>
      </p:sp>
      <p:sp>
        <p:nvSpPr>
          <p:cNvPr id="20" name="ZoneTexte 19"/>
          <p:cNvSpPr txBox="1"/>
          <p:nvPr/>
        </p:nvSpPr>
        <p:spPr>
          <a:xfrm>
            <a:off x="3502124" y="2865544"/>
            <a:ext cx="720080" cy="258532"/>
          </a:xfrm>
          <a:prstGeom prst="rect">
            <a:avLst/>
          </a:prstGeom>
          <a:noFill/>
        </p:spPr>
        <p:txBody>
          <a:bodyPr wrap="square" rtlCol="0">
            <a:spAutoFit/>
          </a:bodyPr>
          <a:lstStyle/>
          <a:p>
            <a:pPr>
              <a:lnSpc>
                <a:spcPct val="90000"/>
              </a:lnSpc>
            </a:pPr>
            <a:r>
              <a:rPr lang="fr-FR" sz="1200" dirty="0" smtClean="0">
                <a:solidFill>
                  <a:schemeClr val="accent1"/>
                </a:solidFill>
              </a:rPr>
              <a:t>22%</a:t>
            </a:r>
            <a:endParaRPr lang="fr-FR" sz="1200" dirty="0">
              <a:solidFill>
                <a:schemeClr val="accent1"/>
              </a:solidFill>
            </a:endParaRPr>
          </a:p>
        </p:txBody>
      </p:sp>
      <p:sp>
        <p:nvSpPr>
          <p:cNvPr id="21" name="ZoneTexte 20"/>
          <p:cNvSpPr txBox="1"/>
          <p:nvPr/>
        </p:nvSpPr>
        <p:spPr>
          <a:xfrm>
            <a:off x="3502124" y="3098460"/>
            <a:ext cx="720080" cy="258532"/>
          </a:xfrm>
          <a:prstGeom prst="rect">
            <a:avLst/>
          </a:prstGeom>
          <a:noFill/>
        </p:spPr>
        <p:txBody>
          <a:bodyPr wrap="square" rtlCol="0">
            <a:spAutoFit/>
          </a:bodyPr>
          <a:lstStyle/>
          <a:p>
            <a:pPr>
              <a:lnSpc>
                <a:spcPct val="90000"/>
              </a:lnSpc>
            </a:pPr>
            <a:r>
              <a:rPr lang="fr-FR" sz="1200" dirty="0" smtClean="0">
                <a:solidFill>
                  <a:schemeClr val="accent1"/>
                </a:solidFill>
              </a:rPr>
              <a:t>23%</a:t>
            </a:r>
            <a:endParaRPr lang="fr-FR" sz="1200" dirty="0">
              <a:solidFill>
                <a:schemeClr val="accent1"/>
              </a:solidFill>
            </a:endParaRPr>
          </a:p>
        </p:txBody>
      </p:sp>
      <p:sp>
        <p:nvSpPr>
          <p:cNvPr id="22" name="ZoneTexte 21"/>
          <p:cNvSpPr txBox="1"/>
          <p:nvPr/>
        </p:nvSpPr>
        <p:spPr>
          <a:xfrm>
            <a:off x="3502124" y="3852861"/>
            <a:ext cx="720080" cy="258532"/>
          </a:xfrm>
          <a:prstGeom prst="rect">
            <a:avLst/>
          </a:prstGeom>
          <a:noFill/>
        </p:spPr>
        <p:txBody>
          <a:bodyPr wrap="square" rtlCol="0">
            <a:spAutoFit/>
          </a:bodyPr>
          <a:lstStyle/>
          <a:p>
            <a:pPr>
              <a:lnSpc>
                <a:spcPct val="90000"/>
              </a:lnSpc>
            </a:pPr>
            <a:r>
              <a:rPr lang="fr-FR" sz="1200" dirty="0" smtClean="0">
                <a:solidFill>
                  <a:schemeClr val="accent1"/>
                </a:solidFill>
              </a:rPr>
              <a:t>34%</a:t>
            </a:r>
            <a:endParaRPr lang="fr-FR" sz="1200" dirty="0">
              <a:solidFill>
                <a:schemeClr val="accent1"/>
              </a:solidFill>
            </a:endParaRPr>
          </a:p>
        </p:txBody>
      </p:sp>
      <p:sp>
        <p:nvSpPr>
          <p:cNvPr id="23" name="ZoneTexte 22"/>
          <p:cNvSpPr txBox="1"/>
          <p:nvPr/>
        </p:nvSpPr>
        <p:spPr>
          <a:xfrm>
            <a:off x="3483892" y="4120130"/>
            <a:ext cx="720080" cy="258532"/>
          </a:xfrm>
          <a:prstGeom prst="rect">
            <a:avLst/>
          </a:prstGeom>
          <a:noFill/>
        </p:spPr>
        <p:txBody>
          <a:bodyPr wrap="square" rtlCol="0">
            <a:spAutoFit/>
          </a:bodyPr>
          <a:lstStyle/>
          <a:p>
            <a:pPr>
              <a:lnSpc>
                <a:spcPct val="90000"/>
              </a:lnSpc>
            </a:pPr>
            <a:r>
              <a:rPr lang="fr-FR" sz="1200" dirty="0" smtClean="0">
                <a:solidFill>
                  <a:schemeClr val="accent1"/>
                </a:solidFill>
              </a:rPr>
              <a:t>16%</a:t>
            </a:r>
            <a:endParaRPr lang="fr-FR" sz="1200" dirty="0">
              <a:solidFill>
                <a:schemeClr val="accent1"/>
              </a:solidFill>
            </a:endParaRPr>
          </a:p>
        </p:txBody>
      </p:sp>
      <p:sp>
        <p:nvSpPr>
          <p:cNvPr id="24" name="ZoneTexte 23"/>
          <p:cNvSpPr txBox="1"/>
          <p:nvPr/>
        </p:nvSpPr>
        <p:spPr>
          <a:xfrm>
            <a:off x="3502124" y="4360696"/>
            <a:ext cx="720080" cy="258532"/>
          </a:xfrm>
          <a:prstGeom prst="rect">
            <a:avLst/>
          </a:prstGeom>
          <a:noFill/>
        </p:spPr>
        <p:txBody>
          <a:bodyPr wrap="square" rtlCol="0">
            <a:spAutoFit/>
          </a:bodyPr>
          <a:lstStyle/>
          <a:p>
            <a:pPr>
              <a:lnSpc>
                <a:spcPct val="90000"/>
              </a:lnSpc>
            </a:pPr>
            <a:r>
              <a:rPr lang="fr-FR" sz="1200" dirty="0" smtClean="0">
                <a:solidFill>
                  <a:schemeClr val="accent1"/>
                </a:solidFill>
              </a:rPr>
              <a:t>35%</a:t>
            </a:r>
            <a:endParaRPr lang="fr-FR" sz="1200" dirty="0">
              <a:solidFill>
                <a:schemeClr val="accent1"/>
              </a:solidFill>
            </a:endParaRPr>
          </a:p>
        </p:txBody>
      </p:sp>
      <p:sp>
        <p:nvSpPr>
          <p:cNvPr id="25" name="ZoneTexte 24"/>
          <p:cNvSpPr txBox="1"/>
          <p:nvPr/>
        </p:nvSpPr>
        <p:spPr>
          <a:xfrm>
            <a:off x="3502124" y="3623816"/>
            <a:ext cx="720080" cy="258532"/>
          </a:xfrm>
          <a:prstGeom prst="rect">
            <a:avLst/>
          </a:prstGeom>
          <a:noFill/>
        </p:spPr>
        <p:txBody>
          <a:bodyPr wrap="square" rtlCol="0">
            <a:spAutoFit/>
          </a:bodyPr>
          <a:lstStyle/>
          <a:p>
            <a:pPr>
              <a:lnSpc>
                <a:spcPct val="90000"/>
              </a:lnSpc>
            </a:pPr>
            <a:r>
              <a:rPr lang="fr-FR" sz="1200" dirty="0" smtClean="0">
                <a:solidFill>
                  <a:schemeClr val="accent1"/>
                </a:solidFill>
              </a:rPr>
              <a:t>36%</a:t>
            </a:r>
            <a:endParaRPr lang="fr-FR" sz="1200" dirty="0">
              <a:solidFill>
                <a:schemeClr val="accent1"/>
              </a:solidFill>
            </a:endParaRPr>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35</a:t>
            </a:fld>
            <a:endParaRPr lang="fr-FR" sz="1400" dirty="0"/>
          </a:p>
        </p:txBody>
      </p:sp>
      <p:sp>
        <p:nvSpPr>
          <p:cNvPr id="27" name="ZoneTexte 26"/>
          <p:cNvSpPr txBox="1"/>
          <p:nvPr/>
        </p:nvSpPr>
        <p:spPr>
          <a:xfrm>
            <a:off x="1125860" y="1582100"/>
            <a:ext cx="1512168" cy="258532"/>
          </a:xfrm>
          <a:prstGeom prst="rect">
            <a:avLst/>
          </a:prstGeom>
          <a:noFill/>
        </p:spPr>
        <p:txBody>
          <a:bodyPr wrap="square" rtlCol="0">
            <a:spAutoFit/>
          </a:bodyPr>
          <a:lstStyle/>
          <a:p>
            <a:pPr>
              <a:lnSpc>
                <a:spcPct val="90000"/>
              </a:lnSpc>
            </a:pPr>
            <a:r>
              <a:rPr lang="fr-FR" sz="1200" i="1" dirty="0" smtClean="0"/>
              <a:t>2017</a:t>
            </a:r>
            <a:endParaRPr lang="fr-FR" sz="1200" i="1" dirty="0"/>
          </a:p>
        </p:txBody>
      </p:sp>
      <p:sp>
        <p:nvSpPr>
          <p:cNvPr id="28" name="ZoneTexte 27"/>
          <p:cNvSpPr txBox="1"/>
          <p:nvPr/>
        </p:nvSpPr>
        <p:spPr>
          <a:xfrm>
            <a:off x="6526460" y="1582879"/>
            <a:ext cx="1512168" cy="258532"/>
          </a:xfrm>
          <a:prstGeom prst="rect">
            <a:avLst/>
          </a:prstGeom>
          <a:noFill/>
        </p:spPr>
        <p:txBody>
          <a:bodyPr wrap="square" rtlCol="0">
            <a:spAutoFit/>
          </a:bodyPr>
          <a:lstStyle/>
          <a:p>
            <a:pPr>
              <a:lnSpc>
                <a:spcPct val="90000"/>
              </a:lnSpc>
            </a:pPr>
            <a:r>
              <a:rPr lang="fr-FR" sz="1200" i="1" dirty="0" smtClean="0"/>
              <a:t>2017</a:t>
            </a:r>
            <a:endParaRPr lang="fr-FR" sz="1200" i="1" dirty="0"/>
          </a:p>
        </p:txBody>
      </p:sp>
    </p:spTree>
    <p:extLst>
      <p:ext uri="{BB962C8B-B14F-4D97-AF65-F5344CB8AC3E}">
        <p14:creationId xmlns:p14="http://schemas.microsoft.com/office/powerpoint/2010/main" val="333190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descr="Inserted picture RelID:3"/>
          <p:cNvPicPr>
            <a:picLocks noChangeAspect="1"/>
          </p:cNvPicPr>
          <p:nvPr/>
        </p:nvPicPr>
        <p:blipFill rotWithShape="1">
          <a:blip r:embed="rId2"/>
          <a:srcRect t="888" r="26235"/>
          <a:stretch/>
        </p:blipFill>
        <p:spPr>
          <a:xfrm>
            <a:off x="765820" y="1905555"/>
            <a:ext cx="3281259" cy="2842582"/>
          </a:xfrm>
          <a:prstGeom prst="rect">
            <a:avLst/>
          </a:prstGeom>
        </p:spPr>
      </p:pic>
      <p:sp>
        <p:nvSpPr>
          <p:cNvPr id="2" name="Titre 1"/>
          <p:cNvSpPr>
            <a:spLocks noGrp="1"/>
          </p:cNvSpPr>
          <p:nvPr>
            <p:ph type="title"/>
          </p:nvPr>
        </p:nvSpPr>
        <p:spPr>
          <a:xfrm>
            <a:off x="1487378" y="404664"/>
            <a:ext cx="9143538" cy="1066800"/>
          </a:xfrm>
        </p:spPr>
        <p:txBody>
          <a:bodyPr anchor="t"/>
          <a:lstStyle/>
          <a:p>
            <a:pPr algn="ctr">
              <a:lnSpc>
                <a:spcPct val="100000"/>
              </a:lnSpc>
            </a:pPr>
            <a:r>
              <a:rPr lang="fr-FR" dirty="0" smtClean="0"/>
              <a:t>GIR des bénéficiaires</a:t>
            </a:r>
            <a:endParaRPr lang="fr-FR" dirty="0"/>
          </a:p>
        </p:txBody>
      </p:sp>
      <p:sp>
        <p:nvSpPr>
          <p:cNvPr id="7" name="ZoneTexte 6"/>
          <p:cNvSpPr txBox="1"/>
          <p:nvPr/>
        </p:nvSpPr>
        <p:spPr>
          <a:xfrm>
            <a:off x="2319029" y="1287364"/>
            <a:ext cx="4423455" cy="286232"/>
          </a:xfrm>
          <a:prstGeom prst="rect">
            <a:avLst/>
          </a:prstGeom>
          <a:noFill/>
        </p:spPr>
        <p:txBody>
          <a:bodyPr wrap="square" rtlCol="0">
            <a:spAutoFit/>
          </a:bodyPr>
          <a:lstStyle/>
          <a:p>
            <a:pPr>
              <a:lnSpc>
                <a:spcPct val="90000"/>
              </a:lnSpc>
            </a:pPr>
            <a:r>
              <a:rPr lang="fr-FR" sz="1400" b="1" dirty="0" smtClean="0">
                <a:latin typeface="Arial" pitchFamily="34" charset="0"/>
                <a:cs typeface="Arial" pitchFamily="34" charset="0"/>
              </a:rPr>
              <a:t>Actions  de  prévention  - répartition / GIR</a:t>
            </a:r>
            <a:endParaRPr lang="fr-FR" sz="1400" b="1" dirty="0">
              <a:latin typeface="Arial" pitchFamily="34" charset="0"/>
              <a:cs typeface="Arial" pitchFamily="34" charset="0"/>
            </a:endParaRPr>
          </a:p>
        </p:txBody>
      </p:sp>
      <p:sp>
        <p:nvSpPr>
          <p:cNvPr id="8" name="ZoneTexte 7"/>
          <p:cNvSpPr txBox="1"/>
          <p:nvPr/>
        </p:nvSpPr>
        <p:spPr>
          <a:xfrm>
            <a:off x="3142084" y="1681484"/>
            <a:ext cx="1224136" cy="244682"/>
          </a:xfrm>
          <a:prstGeom prst="rect">
            <a:avLst/>
          </a:prstGeom>
          <a:noFill/>
        </p:spPr>
        <p:txBody>
          <a:bodyPr wrap="square" rtlCol="0">
            <a:spAutoFit/>
          </a:bodyPr>
          <a:lstStyle/>
          <a:p>
            <a:pPr>
              <a:lnSpc>
                <a:spcPct val="90000"/>
              </a:lnSpc>
            </a:pPr>
            <a:r>
              <a:rPr lang="fr-FR" sz="1100" dirty="0" smtClean="0">
                <a:solidFill>
                  <a:srgbClr val="00B0F0"/>
                </a:solidFill>
              </a:rPr>
              <a:t>% GIR 1 à 4 </a:t>
            </a:r>
            <a:endParaRPr lang="fr-FR" sz="1100" dirty="0">
              <a:solidFill>
                <a:srgbClr val="00B0F0"/>
              </a:solidFill>
            </a:endParaRPr>
          </a:p>
        </p:txBody>
      </p:sp>
      <p:sp>
        <p:nvSpPr>
          <p:cNvPr id="9" name="ZoneTexte 8"/>
          <p:cNvSpPr txBox="1"/>
          <p:nvPr/>
        </p:nvSpPr>
        <p:spPr>
          <a:xfrm>
            <a:off x="3326999" y="2680201"/>
            <a:ext cx="720080" cy="258532"/>
          </a:xfrm>
          <a:prstGeom prst="rect">
            <a:avLst/>
          </a:prstGeom>
          <a:noFill/>
        </p:spPr>
        <p:txBody>
          <a:bodyPr wrap="square" rtlCol="0">
            <a:spAutoFit/>
          </a:bodyPr>
          <a:lstStyle/>
          <a:p>
            <a:pPr>
              <a:lnSpc>
                <a:spcPct val="90000"/>
              </a:lnSpc>
            </a:pPr>
            <a:r>
              <a:rPr lang="fr-FR" sz="1200" dirty="0" smtClean="0">
                <a:solidFill>
                  <a:srgbClr val="00B0F0"/>
                </a:solidFill>
              </a:rPr>
              <a:t>4%</a:t>
            </a:r>
            <a:endParaRPr lang="fr-FR" sz="1200" dirty="0">
              <a:solidFill>
                <a:srgbClr val="00B0F0"/>
              </a:solidFill>
            </a:endParaRPr>
          </a:p>
        </p:txBody>
      </p:sp>
      <p:sp>
        <p:nvSpPr>
          <p:cNvPr id="10" name="ZoneTexte 9"/>
          <p:cNvSpPr txBox="1"/>
          <p:nvPr/>
        </p:nvSpPr>
        <p:spPr>
          <a:xfrm>
            <a:off x="3326999" y="3436797"/>
            <a:ext cx="720080" cy="258532"/>
          </a:xfrm>
          <a:prstGeom prst="rect">
            <a:avLst/>
          </a:prstGeom>
          <a:noFill/>
        </p:spPr>
        <p:txBody>
          <a:bodyPr wrap="square" rtlCol="0">
            <a:spAutoFit/>
          </a:bodyPr>
          <a:lstStyle/>
          <a:p>
            <a:pPr>
              <a:lnSpc>
                <a:spcPct val="90000"/>
              </a:lnSpc>
            </a:pPr>
            <a:r>
              <a:rPr lang="fr-FR" sz="1200" b="1" dirty="0" smtClean="0">
                <a:solidFill>
                  <a:srgbClr val="00B0F0"/>
                </a:solidFill>
              </a:rPr>
              <a:t>88%</a:t>
            </a:r>
            <a:endParaRPr lang="fr-FR" sz="1200" b="1" dirty="0">
              <a:solidFill>
                <a:srgbClr val="00B0F0"/>
              </a:solidFill>
            </a:endParaRPr>
          </a:p>
        </p:txBody>
      </p:sp>
      <p:sp>
        <p:nvSpPr>
          <p:cNvPr id="11" name="ZoneTexte 10"/>
          <p:cNvSpPr txBox="1"/>
          <p:nvPr/>
        </p:nvSpPr>
        <p:spPr>
          <a:xfrm>
            <a:off x="3326999" y="3933056"/>
            <a:ext cx="720080" cy="258532"/>
          </a:xfrm>
          <a:prstGeom prst="rect">
            <a:avLst/>
          </a:prstGeom>
          <a:noFill/>
        </p:spPr>
        <p:txBody>
          <a:bodyPr wrap="square" rtlCol="0">
            <a:spAutoFit/>
          </a:bodyPr>
          <a:lstStyle/>
          <a:p>
            <a:pPr>
              <a:lnSpc>
                <a:spcPct val="90000"/>
              </a:lnSpc>
            </a:pPr>
            <a:r>
              <a:rPr lang="fr-FR" sz="1200" b="1" dirty="0" smtClean="0">
                <a:solidFill>
                  <a:srgbClr val="00B0F0"/>
                </a:solidFill>
              </a:rPr>
              <a:t>12%</a:t>
            </a:r>
            <a:endParaRPr lang="fr-FR" sz="1200" b="1" dirty="0">
              <a:solidFill>
                <a:srgbClr val="00B0F0"/>
              </a:solidFill>
            </a:endParaRPr>
          </a:p>
        </p:txBody>
      </p:sp>
      <p:sp>
        <p:nvSpPr>
          <p:cNvPr id="12" name="ZoneTexte 11"/>
          <p:cNvSpPr txBox="1"/>
          <p:nvPr/>
        </p:nvSpPr>
        <p:spPr>
          <a:xfrm>
            <a:off x="3300873" y="3176200"/>
            <a:ext cx="720080" cy="258532"/>
          </a:xfrm>
          <a:prstGeom prst="rect">
            <a:avLst/>
          </a:prstGeom>
          <a:noFill/>
        </p:spPr>
        <p:txBody>
          <a:bodyPr wrap="square" rtlCol="0">
            <a:spAutoFit/>
          </a:bodyPr>
          <a:lstStyle/>
          <a:p>
            <a:pPr>
              <a:lnSpc>
                <a:spcPct val="90000"/>
              </a:lnSpc>
            </a:pPr>
            <a:r>
              <a:rPr lang="fr-FR" sz="1200" b="1" dirty="0" smtClean="0">
                <a:solidFill>
                  <a:srgbClr val="00B0F0"/>
                </a:solidFill>
              </a:rPr>
              <a:t>10%</a:t>
            </a:r>
            <a:endParaRPr lang="fr-FR" sz="1200" b="1" dirty="0">
              <a:solidFill>
                <a:srgbClr val="00B0F0"/>
              </a:solidFill>
            </a:endParaRPr>
          </a:p>
        </p:txBody>
      </p:sp>
      <p:sp>
        <p:nvSpPr>
          <p:cNvPr id="13" name="ZoneTexte 12"/>
          <p:cNvSpPr txBox="1"/>
          <p:nvPr/>
        </p:nvSpPr>
        <p:spPr>
          <a:xfrm>
            <a:off x="3326999" y="3688636"/>
            <a:ext cx="720080" cy="258532"/>
          </a:xfrm>
          <a:prstGeom prst="rect">
            <a:avLst/>
          </a:prstGeom>
          <a:noFill/>
        </p:spPr>
        <p:txBody>
          <a:bodyPr wrap="square" rtlCol="0">
            <a:spAutoFit/>
          </a:bodyPr>
          <a:lstStyle/>
          <a:p>
            <a:pPr>
              <a:lnSpc>
                <a:spcPct val="90000"/>
              </a:lnSpc>
            </a:pPr>
            <a:r>
              <a:rPr lang="fr-FR" sz="1200" b="1" dirty="0" smtClean="0">
                <a:solidFill>
                  <a:srgbClr val="00B0F0"/>
                </a:solidFill>
              </a:rPr>
              <a:t>10%</a:t>
            </a:r>
            <a:endParaRPr lang="fr-FR" sz="1200" b="1" dirty="0">
              <a:solidFill>
                <a:srgbClr val="00B0F0"/>
              </a:solidFill>
            </a:endParaRPr>
          </a:p>
        </p:txBody>
      </p:sp>
      <p:sp>
        <p:nvSpPr>
          <p:cNvPr id="14" name="ZoneTexte 13"/>
          <p:cNvSpPr txBox="1"/>
          <p:nvPr/>
        </p:nvSpPr>
        <p:spPr>
          <a:xfrm>
            <a:off x="3326999" y="2929044"/>
            <a:ext cx="720080" cy="258532"/>
          </a:xfrm>
          <a:prstGeom prst="rect">
            <a:avLst/>
          </a:prstGeom>
          <a:noFill/>
        </p:spPr>
        <p:txBody>
          <a:bodyPr wrap="square" rtlCol="0">
            <a:spAutoFit/>
          </a:bodyPr>
          <a:lstStyle/>
          <a:p>
            <a:pPr>
              <a:lnSpc>
                <a:spcPct val="90000"/>
              </a:lnSpc>
            </a:pPr>
            <a:r>
              <a:rPr lang="fr-FR" sz="1200" dirty="0" smtClean="0">
                <a:solidFill>
                  <a:srgbClr val="00B0F0"/>
                </a:solidFill>
              </a:rPr>
              <a:t>3%</a:t>
            </a:r>
            <a:endParaRPr lang="fr-FR" sz="1200" dirty="0">
              <a:solidFill>
                <a:srgbClr val="00B0F0"/>
              </a:solidFill>
            </a:endParaRPr>
          </a:p>
        </p:txBody>
      </p:sp>
      <p:sp>
        <p:nvSpPr>
          <p:cNvPr id="15" name="ZoneTexte 14"/>
          <p:cNvSpPr txBox="1"/>
          <p:nvPr/>
        </p:nvSpPr>
        <p:spPr>
          <a:xfrm>
            <a:off x="3326999" y="4214395"/>
            <a:ext cx="720080" cy="258532"/>
          </a:xfrm>
          <a:prstGeom prst="rect">
            <a:avLst/>
          </a:prstGeom>
          <a:noFill/>
        </p:spPr>
        <p:txBody>
          <a:bodyPr wrap="square" rtlCol="0">
            <a:spAutoFit/>
          </a:bodyPr>
          <a:lstStyle/>
          <a:p>
            <a:pPr>
              <a:lnSpc>
                <a:spcPct val="90000"/>
              </a:lnSpc>
            </a:pPr>
            <a:r>
              <a:rPr lang="fr-FR" sz="1200" dirty="0">
                <a:solidFill>
                  <a:srgbClr val="00B0F0"/>
                </a:solidFill>
              </a:rPr>
              <a:t>6</a:t>
            </a:r>
            <a:r>
              <a:rPr lang="fr-FR" sz="1200" dirty="0" smtClean="0">
                <a:solidFill>
                  <a:srgbClr val="00B0F0"/>
                </a:solidFill>
              </a:rPr>
              <a:t>%</a:t>
            </a:r>
            <a:endParaRPr lang="fr-FR" sz="1200" dirty="0">
              <a:solidFill>
                <a:srgbClr val="00B0F0"/>
              </a:solidFill>
            </a:endParaRPr>
          </a:p>
        </p:txBody>
      </p:sp>
      <p:sp>
        <p:nvSpPr>
          <p:cNvPr id="16" name="ZoneTexte 15"/>
          <p:cNvSpPr txBox="1"/>
          <p:nvPr/>
        </p:nvSpPr>
        <p:spPr>
          <a:xfrm>
            <a:off x="3326999" y="4437112"/>
            <a:ext cx="720080" cy="258532"/>
          </a:xfrm>
          <a:prstGeom prst="rect">
            <a:avLst/>
          </a:prstGeom>
          <a:noFill/>
        </p:spPr>
        <p:txBody>
          <a:bodyPr wrap="square" rtlCol="0">
            <a:spAutoFit/>
          </a:bodyPr>
          <a:lstStyle/>
          <a:p>
            <a:pPr>
              <a:lnSpc>
                <a:spcPct val="90000"/>
              </a:lnSpc>
            </a:pPr>
            <a:r>
              <a:rPr lang="fr-FR" sz="1200" dirty="0" smtClean="0">
                <a:solidFill>
                  <a:srgbClr val="00B0F0"/>
                </a:solidFill>
              </a:rPr>
              <a:t>2%</a:t>
            </a:r>
            <a:endParaRPr lang="fr-FR" sz="1200" dirty="0">
              <a:solidFill>
                <a:srgbClr val="00B0F0"/>
              </a:solidFill>
            </a:endParaRPr>
          </a:p>
        </p:txBody>
      </p:sp>
      <p:sp>
        <p:nvSpPr>
          <p:cNvPr id="18" name="ZoneTexte 17"/>
          <p:cNvSpPr txBox="1"/>
          <p:nvPr/>
        </p:nvSpPr>
        <p:spPr>
          <a:xfrm>
            <a:off x="8064896" y="1287364"/>
            <a:ext cx="4078188" cy="286232"/>
          </a:xfrm>
          <a:prstGeom prst="rect">
            <a:avLst/>
          </a:prstGeom>
          <a:noFill/>
        </p:spPr>
        <p:txBody>
          <a:bodyPr wrap="square" rtlCol="0">
            <a:spAutoFit/>
          </a:bodyPr>
          <a:lstStyle/>
          <a:p>
            <a:pPr>
              <a:lnSpc>
                <a:spcPct val="90000"/>
              </a:lnSpc>
            </a:pPr>
            <a:r>
              <a:rPr lang="fr-FR" sz="1400" b="1" dirty="0" smtClean="0">
                <a:latin typeface="Arial" pitchFamily="34" charset="0"/>
                <a:cs typeface="Arial" pitchFamily="34" charset="0"/>
              </a:rPr>
              <a:t>Aide aux aidants  -  répartition / GIR</a:t>
            </a:r>
            <a:endParaRPr lang="fr-FR" sz="1400" b="1" dirty="0">
              <a:latin typeface="Arial" pitchFamily="34" charset="0"/>
              <a:cs typeface="Arial" pitchFamily="34" charset="0"/>
            </a:endParaRPr>
          </a:p>
        </p:txBody>
      </p:sp>
      <p:sp>
        <p:nvSpPr>
          <p:cNvPr id="19" name="ZoneTexte 18"/>
          <p:cNvSpPr txBox="1"/>
          <p:nvPr/>
        </p:nvSpPr>
        <p:spPr>
          <a:xfrm>
            <a:off x="909836" y="5037822"/>
            <a:ext cx="12961440" cy="982961"/>
          </a:xfrm>
          <a:prstGeom prst="rect">
            <a:avLst/>
          </a:prstGeom>
          <a:noFill/>
        </p:spPr>
        <p:txBody>
          <a:bodyPr wrap="square" rtlCol="0">
            <a:spAutoFit/>
          </a:bodyPr>
          <a:lstStyle/>
          <a:p>
            <a:pPr marL="0" lvl="1">
              <a:lnSpc>
                <a:spcPct val="114000"/>
              </a:lnSpc>
              <a:spcBef>
                <a:spcPts val="600"/>
              </a:spcBef>
            </a:pPr>
            <a:r>
              <a:rPr lang="fr-FR" sz="1400" b="1" u="sng" dirty="0">
                <a:latin typeface="Arial" pitchFamily="34" charset="0"/>
                <a:cs typeface="Arial" pitchFamily="34" charset="0"/>
              </a:rPr>
              <a:t>Retour  des  structures :</a:t>
            </a:r>
          </a:p>
          <a:p>
            <a:pPr marL="285750" lvl="1" indent="-285750">
              <a:lnSpc>
                <a:spcPct val="114000"/>
              </a:lnSpc>
              <a:spcBef>
                <a:spcPts val="600"/>
              </a:spcBef>
              <a:buFontTx/>
              <a:buChar char="-"/>
            </a:pPr>
            <a:r>
              <a:rPr lang="fr-FR" sz="1400" dirty="0"/>
              <a:t>Certains GIR 4 participent à des actions de lutte contre l’isolement, mais il ne faut pas qu’elles soient trop nombreuses</a:t>
            </a:r>
          </a:p>
          <a:p>
            <a:pPr marL="285750" lvl="1" indent="-285750">
              <a:lnSpc>
                <a:spcPct val="114000"/>
              </a:lnSpc>
              <a:spcBef>
                <a:spcPts val="600"/>
              </a:spcBef>
              <a:buFontTx/>
              <a:buChar char="-"/>
            </a:pPr>
            <a:r>
              <a:rPr lang="fr-FR" sz="1400" dirty="0"/>
              <a:t>GIR 1 à 2 : pas d’actions collectives possibles </a:t>
            </a:r>
          </a:p>
        </p:txBody>
      </p:sp>
      <p:pic>
        <p:nvPicPr>
          <p:cNvPr id="21" name="Picture 27" descr="Inserted picture RelID:5"/>
          <p:cNvPicPr>
            <a:picLocks noChangeAspect="1"/>
          </p:cNvPicPr>
          <p:nvPr/>
        </p:nvPicPr>
        <p:blipFill rotWithShape="1">
          <a:blip r:embed="rId3"/>
          <a:srcRect r="31521"/>
          <a:stretch/>
        </p:blipFill>
        <p:spPr>
          <a:xfrm>
            <a:off x="8254652" y="1875259"/>
            <a:ext cx="3046140" cy="2859405"/>
          </a:xfrm>
          <a:prstGeom prst="rect">
            <a:avLst/>
          </a:prstGeom>
        </p:spPr>
      </p:pic>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36</a:t>
            </a:fld>
            <a:endParaRPr lang="fr-FR"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8070"/>
          <a:stretch/>
        </p:blipFill>
        <p:spPr bwMode="auto">
          <a:xfrm>
            <a:off x="4438228" y="1880096"/>
            <a:ext cx="3312368" cy="286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125860" y="1658300"/>
            <a:ext cx="1512168" cy="258532"/>
          </a:xfrm>
          <a:prstGeom prst="rect">
            <a:avLst/>
          </a:prstGeom>
          <a:noFill/>
        </p:spPr>
        <p:txBody>
          <a:bodyPr wrap="square" rtlCol="0">
            <a:spAutoFit/>
          </a:bodyPr>
          <a:lstStyle/>
          <a:p>
            <a:pPr>
              <a:lnSpc>
                <a:spcPct val="90000"/>
              </a:lnSpc>
            </a:pPr>
            <a:r>
              <a:rPr lang="fr-FR" sz="1200" i="1" dirty="0" smtClean="0"/>
              <a:t>2017</a:t>
            </a:r>
            <a:endParaRPr lang="fr-FR" sz="1200" i="1" dirty="0"/>
          </a:p>
        </p:txBody>
      </p:sp>
      <p:sp>
        <p:nvSpPr>
          <p:cNvPr id="22" name="ZoneTexte 21"/>
          <p:cNvSpPr txBox="1"/>
          <p:nvPr/>
        </p:nvSpPr>
        <p:spPr>
          <a:xfrm>
            <a:off x="4473826" y="1644662"/>
            <a:ext cx="1512168" cy="258532"/>
          </a:xfrm>
          <a:prstGeom prst="rect">
            <a:avLst/>
          </a:prstGeom>
          <a:noFill/>
        </p:spPr>
        <p:txBody>
          <a:bodyPr wrap="square" rtlCol="0">
            <a:spAutoFit/>
          </a:bodyPr>
          <a:lstStyle/>
          <a:p>
            <a:pPr>
              <a:lnSpc>
                <a:spcPct val="90000"/>
              </a:lnSpc>
            </a:pPr>
            <a:r>
              <a:rPr lang="fr-FR" sz="1200" i="1" dirty="0" smtClean="0"/>
              <a:t>2016</a:t>
            </a:r>
            <a:endParaRPr lang="fr-FR" sz="1200" i="1" dirty="0"/>
          </a:p>
        </p:txBody>
      </p:sp>
      <p:sp>
        <p:nvSpPr>
          <p:cNvPr id="23" name="ZoneTexte 22"/>
          <p:cNvSpPr txBox="1"/>
          <p:nvPr/>
        </p:nvSpPr>
        <p:spPr>
          <a:xfrm>
            <a:off x="6958508" y="1646024"/>
            <a:ext cx="1224136" cy="244682"/>
          </a:xfrm>
          <a:prstGeom prst="rect">
            <a:avLst/>
          </a:prstGeom>
          <a:noFill/>
        </p:spPr>
        <p:txBody>
          <a:bodyPr wrap="square" rtlCol="0">
            <a:spAutoFit/>
          </a:bodyPr>
          <a:lstStyle/>
          <a:p>
            <a:pPr>
              <a:lnSpc>
                <a:spcPct val="90000"/>
              </a:lnSpc>
            </a:pPr>
            <a:r>
              <a:rPr lang="fr-FR" sz="1100" dirty="0" smtClean="0">
                <a:solidFill>
                  <a:srgbClr val="00B0F0"/>
                </a:solidFill>
              </a:rPr>
              <a:t>% GIR 1 à 4 </a:t>
            </a:r>
            <a:endParaRPr lang="fr-FR" sz="1100" dirty="0">
              <a:solidFill>
                <a:srgbClr val="00B0F0"/>
              </a:solidFill>
            </a:endParaRPr>
          </a:p>
        </p:txBody>
      </p:sp>
      <p:sp>
        <p:nvSpPr>
          <p:cNvPr id="24" name="ZoneTexte 23"/>
          <p:cNvSpPr txBox="1"/>
          <p:nvPr/>
        </p:nvSpPr>
        <p:spPr>
          <a:xfrm>
            <a:off x="7030516" y="2594942"/>
            <a:ext cx="720080" cy="258532"/>
          </a:xfrm>
          <a:prstGeom prst="rect">
            <a:avLst/>
          </a:prstGeom>
          <a:noFill/>
        </p:spPr>
        <p:txBody>
          <a:bodyPr wrap="square" rtlCol="0">
            <a:spAutoFit/>
          </a:bodyPr>
          <a:lstStyle/>
          <a:p>
            <a:pPr>
              <a:lnSpc>
                <a:spcPct val="90000"/>
              </a:lnSpc>
            </a:pPr>
            <a:r>
              <a:rPr lang="fr-FR" sz="1200" dirty="0">
                <a:solidFill>
                  <a:srgbClr val="00B0F0"/>
                </a:solidFill>
              </a:rPr>
              <a:t>8</a:t>
            </a:r>
            <a:r>
              <a:rPr lang="fr-FR" sz="1200" dirty="0" smtClean="0">
                <a:solidFill>
                  <a:srgbClr val="00B0F0"/>
                </a:solidFill>
              </a:rPr>
              <a:t>%</a:t>
            </a:r>
            <a:endParaRPr lang="fr-FR" sz="1200" dirty="0">
              <a:solidFill>
                <a:srgbClr val="00B0F0"/>
              </a:solidFill>
            </a:endParaRPr>
          </a:p>
        </p:txBody>
      </p:sp>
      <p:sp>
        <p:nvSpPr>
          <p:cNvPr id="25" name="ZoneTexte 24"/>
          <p:cNvSpPr txBox="1"/>
          <p:nvPr/>
        </p:nvSpPr>
        <p:spPr>
          <a:xfrm>
            <a:off x="7030516" y="3508294"/>
            <a:ext cx="720080" cy="258532"/>
          </a:xfrm>
          <a:prstGeom prst="rect">
            <a:avLst/>
          </a:prstGeom>
          <a:noFill/>
        </p:spPr>
        <p:txBody>
          <a:bodyPr wrap="square" rtlCol="0">
            <a:spAutoFit/>
          </a:bodyPr>
          <a:lstStyle/>
          <a:p>
            <a:pPr>
              <a:lnSpc>
                <a:spcPct val="90000"/>
              </a:lnSpc>
            </a:pPr>
            <a:r>
              <a:rPr lang="fr-FR" sz="1200" b="1" dirty="0" smtClean="0">
                <a:solidFill>
                  <a:srgbClr val="00B0F0"/>
                </a:solidFill>
              </a:rPr>
              <a:t>56%</a:t>
            </a:r>
            <a:endParaRPr lang="fr-FR" sz="1200" b="1" dirty="0">
              <a:solidFill>
                <a:srgbClr val="00B0F0"/>
              </a:solidFill>
            </a:endParaRPr>
          </a:p>
        </p:txBody>
      </p:sp>
      <p:sp>
        <p:nvSpPr>
          <p:cNvPr id="27" name="ZoneTexte 26"/>
          <p:cNvSpPr txBox="1"/>
          <p:nvPr/>
        </p:nvSpPr>
        <p:spPr>
          <a:xfrm>
            <a:off x="7030516" y="3208508"/>
            <a:ext cx="720080" cy="258532"/>
          </a:xfrm>
          <a:prstGeom prst="rect">
            <a:avLst/>
          </a:prstGeom>
          <a:noFill/>
        </p:spPr>
        <p:txBody>
          <a:bodyPr wrap="square" rtlCol="0">
            <a:spAutoFit/>
          </a:bodyPr>
          <a:lstStyle/>
          <a:p>
            <a:pPr>
              <a:lnSpc>
                <a:spcPct val="90000"/>
              </a:lnSpc>
            </a:pPr>
            <a:r>
              <a:rPr lang="fr-FR" sz="1200" b="1" dirty="0" smtClean="0">
                <a:solidFill>
                  <a:srgbClr val="00B0F0"/>
                </a:solidFill>
              </a:rPr>
              <a:t>28%</a:t>
            </a:r>
            <a:endParaRPr lang="fr-FR" sz="1200" b="1" dirty="0">
              <a:solidFill>
                <a:srgbClr val="00B0F0"/>
              </a:solidFill>
            </a:endParaRPr>
          </a:p>
        </p:txBody>
      </p:sp>
      <p:sp>
        <p:nvSpPr>
          <p:cNvPr id="28" name="ZoneTexte 27"/>
          <p:cNvSpPr txBox="1"/>
          <p:nvPr/>
        </p:nvSpPr>
        <p:spPr>
          <a:xfrm>
            <a:off x="7030516" y="3818540"/>
            <a:ext cx="720080" cy="258532"/>
          </a:xfrm>
          <a:prstGeom prst="rect">
            <a:avLst/>
          </a:prstGeom>
          <a:noFill/>
        </p:spPr>
        <p:txBody>
          <a:bodyPr wrap="square" rtlCol="0">
            <a:spAutoFit/>
          </a:bodyPr>
          <a:lstStyle/>
          <a:p>
            <a:pPr>
              <a:lnSpc>
                <a:spcPct val="90000"/>
              </a:lnSpc>
            </a:pPr>
            <a:r>
              <a:rPr lang="fr-FR" sz="1200" b="1" dirty="0" smtClean="0">
                <a:solidFill>
                  <a:srgbClr val="00B0F0"/>
                </a:solidFill>
              </a:rPr>
              <a:t>18%</a:t>
            </a:r>
            <a:endParaRPr lang="fr-FR" sz="1200" b="1" dirty="0">
              <a:solidFill>
                <a:srgbClr val="00B0F0"/>
              </a:solidFill>
            </a:endParaRPr>
          </a:p>
        </p:txBody>
      </p:sp>
      <p:sp>
        <p:nvSpPr>
          <p:cNvPr id="29" name="ZoneTexte 28"/>
          <p:cNvSpPr txBox="1"/>
          <p:nvPr/>
        </p:nvSpPr>
        <p:spPr>
          <a:xfrm>
            <a:off x="7030516" y="2896037"/>
            <a:ext cx="720080" cy="258532"/>
          </a:xfrm>
          <a:prstGeom prst="rect">
            <a:avLst/>
          </a:prstGeom>
          <a:noFill/>
        </p:spPr>
        <p:txBody>
          <a:bodyPr wrap="square" rtlCol="0">
            <a:spAutoFit/>
          </a:bodyPr>
          <a:lstStyle/>
          <a:p>
            <a:pPr>
              <a:lnSpc>
                <a:spcPct val="90000"/>
              </a:lnSpc>
            </a:pPr>
            <a:r>
              <a:rPr lang="fr-FR" sz="1200" b="1" dirty="0" smtClean="0">
                <a:solidFill>
                  <a:srgbClr val="00B0F0"/>
                </a:solidFill>
              </a:rPr>
              <a:t>25%</a:t>
            </a:r>
            <a:endParaRPr lang="fr-FR" sz="1200" b="1" dirty="0">
              <a:solidFill>
                <a:srgbClr val="00B0F0"/>
              </a:solidFill>
            </a:endParaRPr>
          </a:p>
        </p:txBody>
      </p:sp>
      <p:sp>
        <p:nvSpPr>
          <p:cNvPr id="30" name="ZoneTexte 29"/>
          <p:cNvSpPr txBox="1"/>
          <p:nvPr/>
        </p:nvSpPr>
        <p:spPr>
          <a:xfrm>
            <a:off x="7030516" y="4129136"/>
            <a:ext cx="720080" cy="258532"/>
          </a:xfrm>
          <a:prstGeom prst="rect">
            <a:avLst/>
          </a:prstGeom>
          <a:noFill/>
        </p:spPr>
        <p:txBody>
          <a:bodyPr wrap="square" rtlCol="0">
            <a:spAutoFit/>
          </a:bodyPr>
          <a:lstStyle/>
          <a:p>
            <a:pPr>
              <a:lnSpc>
                <a:spcPct val="90000"/>
              </a:lnSpc>
            </a:pPr>
            <a:r>
              <a:rPr lang="fr-FR" sz="1200" dirty="0" smtClean="0">
                <a:solidFill>
                  <a:srgbClr val="00B0F0"/>
                </a:solidFill>
              </a:rPr>
              <a:t>15%</a:t>
            </a:r>
            <a:endParaRPr lang="fr-FR" sz="1200" dirty="0">
              <a:solidFill>
                <a:srgbClr val="00B0F0"/>
              </a:solidFill>
            </a:endParaRPr>
          </a:p>
        </p:txBody>
      </p:sp>
      <p:sp>
        <p:nvSpPr>
          <p:cNvPr id="31" name="ZoneTexte 30"/>
          <p:cNvSpPr txBox="1"/>
          <p:nvPr/>
        </p:nvSpPr>
        <p:spPr>
          <a:xfrm>
            <a:off x="7030516" y="4404105"/>
            <a:ext cx="720080" cy="258532"/>
          </a:xfrm>
          <a:prstGeom prst="rect">
            <a:avLst/>
          </a:prstGeom>
          <a:noFill/>
        </p:spPr>
        <p:txBody>
          <a:bodyPr wrap="square" rtlCol="0">
            <a:spAutoFit/>
          </a:bodyPr>
          <a:lstStyle/>
          <a:p>
            <a:pPr>
              <a:lnSpc>
                <a:spcPct val="90000"/>
              </a:lnSpc>
            </a:pPr>
            <a:r>
              <a:rPr lang="fr-FR" sz="1200" dirty="0">
                <a:solidFill>
                  <a:srgbClr val="00B0F0"/>
                </a:solidFill>
              </a:rPr>
              <a:t>8</a:t>
            </a:r>
            <a:r>
              <a:rPr lang="fr-FR" sz="1200" dirty="0" smtClean="0">
                <a:solidFill>
                  <a:srgbClr val="00B0F0"/>
                </a:solidFill>
              </a:rPr>
              <a:t>%</a:t>
            </a:r>
            <a:endParaRPr lang="fr-FR" sz="1200" dirty="0">
              <a:solidFill>
                <a:srgbClr val="00B0F0"/>
              </a:solidFill>
            </a:endParaRPr>
          </a:p>
        </p:txBody>
      </p:sp>
      <p:sp>
        <p:nvSpPr>
          <p:cNvPr id="32" name="ZoneTexte 31"/>
          <p:cNvSpPr txBox="1"/>
          <p:nvPr/>
        </p:nvSpPr>
        <p:spPr>
          <a:xfrm>
            <a:off x="8276974" y="1643989"/>
            <a:ext cx="1512168" cy="258532"/>
          </a:xfrm>
          <a:prstGeom prst="rect">
            <a:avLst/>
          </a:prstGeom>
          <a:noFill/>
        </p:spPr>
        <p:txBody>
          <a:bodyPr wrap="square" rtlCol="0">
            <a:spAutoFit/>
          </a:bodyPr>
          <a:lstStyle/>
          <a:p>
            <a:pPr>
              <a:lnSpc>
                <a:spcPct val="90000"/>
              </a:lnSpc>
            </a:pPr>
            <a:r>
              <a:rPr lang="fr-FR" sz="1200" i="1" dirty="0" smtClean="0"/>
              <a:t>2017</a:t>
            </a:r>
            <a:endParaRPr lang="fr-FR" sz="1200" i="1" dirty="0"/>
          </a:p>
        </p:txBody>
      </p:sp>
    </p:spTree>
    <p:extLst>
      <p:ext uri="{BB962C8B-B14F-4D97-AF65-F5344CB8AC3E}">
        <p14:creationId xmlns:p14="http://schemas.microsoft.com/office/powerpoint/2010/main" val="200420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7908" y="403264"/>
            <a:ext cx="9143538" cy="1066800"/>
          </a:xfrm>
        </p:spPr>
        <p:txBody>
          <a:bodyPr anchor="t"/>
          <a:lstStyle/>
          <a:p>
            <a:pPr algn="ctr">
              <a:lnSpc>
                <a:spcPct val="100000"/>
              </a:lnSpc>
            </a:pPr>
            <a:r>
              <a:rPr lang="fr-FR" dirty="0" smtClean="0"/>
              <a:t>Age des bénéficiaires</a:t>
            </a:r>
            <a:endParaRPr lang="fr-FR" dirty="0"/>
          </a:p>
        </p:txBody>
      </p:sp>
      <p:pic>
        <p:nvPicPr>
          <p:cNvPr id="8" name="Picture 31" descr="Inserted picture RelID:3"/>
          <p:cNvPicPr>
            <a:picLocks noChangeAspect="1"/>
          </p:cNvPicPr>
          <p:nvPr/>
        </p:nvPicPr>
        <p:blipFill>
          <a:blip r:embed="rId2"/>
          <a:stretch>
            <a:fillRect/>
          </a:stretch>
        </p:blipFill>
        <p:spPr>
          <a:xfrm>
            <a:off x="1701924" y="2065536"/>
            <a:ext cx="4092829" cy="3240360"/>
          </a:xfrm>
          <a:prstGeom prst="rect">
            <a:avLst/>
          </a:prstGeom>
        </p:spPr>
      </p:pic>
      <p:sp>
        <p:nvSpPr>
          <p:cNvPr id="9" name="ZoneTexte 8"/>
          <p:cNvSpPr txBox="1"/>
          <p:nvPr/>
        </p:nvSpPr>
        <p:spPr>
          <a:xfrm>
            <a:off x="1716565" y="1518210"/>
            <a:ext cx="4078188" cy="286232"/>
          </a:xfrm>
          <a:prstGeom prst="rect">
            <a:avLst/>
          </a:prstGeom>
          <a:noFill/>
        </p:spPr>
        <p:txBody>
          <a:bodyPr wrap="square" rtlCol="0">
            <a:spAutoFit/>
          </a:bodyPr>
          <a:lstStyle/>
          <a:p>
            <a:pPr>
              <a:lnSpc>
                <a:spcPct val="90000"/>
              </a:lnSpc>
            </a:pPr>
            <a:r>
              <a:rPr lang="fr-FR" sz="1400" b="1" dirty="0" smtClean="0"/>
              <a:t>Actions de prévention  - répartition / </a:t>
            </a:r>
            <a:r>
              <a:rPr lang="fr-FR" sz="1400" b="1" dirty="0"/>
              <a:t>â</a:t>
            </a:r>
            <a:r>
              <a:rPr lang="fr-FR" sz="1400" b="1" dirty="0" smtClean="0"/>
              <a:t>ge</a:t>
            </a:r>
            <a:endParaRPr lang="fr-FR" sz="1400" b="1" dirty="0"/>
          </a:p>
        </p:txBody>
      </p:sp>
      <p:pic>
        <p:nvPicPr>
          <p:cNvPr id="10" name="Picture 33" descr="Inserted picture RelID:5"/>
          <p:cNvPicPr>
            <a:picLocks noChangeAspect="1"/>
          </p:cNvPicPr>
          <p:nvPr/>
        </p:nvPicPr>
        <p:blipFill>
          <a:blip r:embed="rId3"/>
          <a:stretch>
            <a:fillRect/>
          </a:stretch>
        </p:blipFill>
        <p:spPr>
          <a:xfrm>
            <a:off x="6886500" y="2060848"/>
            <a:ext cx="4092829" cy="3240360"/>
          </a:xfrm>
          <a:prstGeom prst="rect">
            <a:avLst/>
          </a:prstGeom>
        </p:spPr>
      </p:pic>
      <p:sp>
        <p:nvSpPr>
          <p:cNvPr id="11" name="ZoneTexte 10"/>
          <p:cNvSpPr txBox="1"/>
          <p:nvPr/>
        </p:nvSpPr>
        <p:spPr>
          <a:xfrm>
            <a:off x="7318548" y="1518210"/>
            <a:ext cx="4392488" cy="286232"/>
          </a:xfrm>
          <a:prstGeom prst="rect">
            <a:avLst/>
          </a:prstGeom>
          <a:noFill/>
        </p:spPr>
        <p:txBody>
          <a:bodyPr wrap="square" rtlCol="0">
            <a:spAutoFit/>
          </a:bodyPr>
          <a:lstStyle/>
          <a:p>
            <a:pPr>
              <a:lnSpc>
                <a:spcPct val="90000"/>
              </a:lnSpc>
            </a:pPr>
            <a:r>
              <a:rPr lang="fr-FR" sz="1400" b="1" dirty="0" smtClean="0"/>
              <a:t>Aides aux aidants  - répartition /âge</a:t>
            </a:r>
            <a:endParaRPr lang="fr-FR" sz="1400" b="1" dirty="0"/>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37</a:t>
            </a:fld>
            <a:endParaRPr lang="fr-FR" sz="1400" dirty="0"/>
          </a:p>
        </p:txBody>
      </p:sp>
      <p:sp>
        <p:nvSpPr>
          <p:cNvPr id="12" name="ZoneTexte 11"/>
          <p:cNvSpPr txBox="1"/>
          <p:nvPr/>
        </p:nvSpPr>
        <p:spPr>
          <a:xfrm>
            <a:off x="1773932" y="1874324"/>
            <a:ext cx="1512168" cy="258532"/>
          </a:xfrm>
          <a:prstGeom prst="rect">
            <a:avLst/>
          </a:prstGeom>
          <a:noFill/>
        </p:spPr>
        <p:txBody>
          <a:bodyPr wrap="square" rtlCol="0">
            <a:spAutoFit/>
          </a:bodyPr>
          <a:lstStyle/>
          <a:p>
            <a:pPr>
              <a:lnSpc>
                <a:spcPct val="90000"/>
              </a:lnSpc>
            </a:pPr>
            <a:r>
              <a:rPr lang="fr-FR" sz="1200" i="1" dirty="0" smtClean="0"/>
              <a:t>2017</a:t>
            </a:r>
            <a:endParaRPr lang="fr-FR" sz="1200" i="1" dirty="0"/>
          </a:p>
        </p:txBody>
      </p:sp>
      <p:sp>
        <p:nvSpPr>
          <p:cNvPr id="13" name="ZoneTexte 12"/>
          <p:cNvSpPr txBox="1"/>
          <p:nvPr/>
        </p:nvSpPr>
        <p:spPr>
          <a:xfrm>
            <a:off x="7030516" y="1861624"/>
            <a:ext cx="1512168" cy="258532"/>
          </a:xfrm>
          <a:prstGeom prst="rect">
            <a:avLst/>
          </a:prstGeom>
          <a:noFill/>
        </p:spPr>
        <p:txBody>
          <a:bodyPr wrap="square" rtlCol="0">
            <a:spAutoFit/>
          </a:bodyPr>
          <a:lstStyle/>
          <a:p>
            <a:pPr>
              <a:lnSpc>
                <a:spcPct val="90000"/>
              </a:lnSpc>
            </a:pPr>
            <a:r>
              <a:rPr lang="fr-FR" sz="1200" i="1" dirty="0" smtClean="0"/>
              <a:t>2017</a:t>
            </a:r>
            <a:endParaRPr lang="fr-FR" sz="1200" i="1" dirty="0"/>
          </a:p>
        </p:txBody>
      </p:sp>
    </p:spTree>
    <p:extLst>
      <p:ext uri="{BB962C8B-B14F-4D97-AF65-F5344CB8AC3E}">
        <p14:creationId xmlns:p14="http://schemas.microsoft.com/office/powerpoint/2010/main" val="246776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F28FB93-0A08-4E7D-8E63-9EFA29F1E093}" type="slidenum">
              <a:rPr lang="fr-FR" smtClean="0"/>
              <a:pPr/>
              <a:t>38</a:t>
            </a:fld>
            <a:endParaRPr lang="fr-FR"/>
          </a:p>
        </p:txBody>
      </p:sp>
      <p:sp>
        <p:nvSpPr>
          <p:cNvPr id="6" name="Titre 1"/>
          <p:cNvSpPr>
            <a:spLocks noGrp="1"/>
          </p:cNvSpPr>
          <p:nvPr>
            <p:ph type="title"/>
          </p:nvPr>
        </p:nvSpPr>
        <p:spPr>
          <a:xfrm>
            <a:off x="405780" y="210468"/>
            <a:ext cx="11161240" cy="1066800"/>
          </a:xfrm>
        </p:spPr>
        <p:txBody>
          <a:bodyPr anchor="ctr">
            <a:normAutofit/>
          </a:bodyPr>
          <a:lstStyle/>
          <a:p>
            <a:pPr algn="ctr">
              <a:lnSpc>
                <a:spcPct val="100000"/>
              </a:lnSpc>
            </a:pPr>
            <a:r>
              <a:rPr lang="fr-FR" dirty="0" smtClean="0"/>
              <a:t>Public touché par Ateliers ‘Bien Vieillir’</a:t>
            </a:r>
            <a:endParaRPr lang="fr-FR" dirty="0"/>
          </a:p>
        </p:txBody>
      </p:sp>
      <p:sp>
        <p:nvSpPr>
          <p:cNvPr id="7" name="ZoneTexte 6"/>
          <p:cNvSpPr txBox="1"/>
          <p:nvPr/>
        </p:nvSpPr>
        <p:spPr>
          <a:xfrm>
            <a:off x="1341884" y="1340768"/>
            <a:ext cx="6192688" cy="1253805"/>
          </a:xfrm>
          <a:prstGeom prst="rect">
            <a:avLst/>
          </a:prstGeom>
          <a:noFill/>
        </p:spPr>
        <p:txBody>
          <a:bodyPr wrap="square" rtlCol="0">
            <a:spAutoFit/>
          </a:bodyPr>
          <a:lstStyle/>
          <a:p>
            <a:pPr>
              <a:lnSpc>
                <a:spcPct val="90000"/>
              </a:lnSpc>
              <a:spcBef>
                <a:spcPts val="600"/>
              </a:spcBef>
            </a:pPr>
            <a:r>
              <a:rPr lang="fr-FR" sz="1400" b="1" dirty="0" smtClean="0">
                <a:latin typeface="Arial" pitchFamily="34" charset="0"/>
                <a:cs typeface="Arial" pitchFamily="34" charset="0"/>
              </a:rPr>
              <a:t>Données </a:t>
            </a:r>
            <a:r>
              <a:rPr lang="fr-FR" sz="1400" b="1" dirty="0" err="1" smtClean="0">
                <a:latin typeface="Arial" pitchFamily="34" charset="0"/>
                <a:cs typeface="Arial" pitchFamily="34" charset="0"/>
              </a:rPr>
              <a:t>WebReport</a:t>
            </a:r>
            <a:r>
              <a:rPr lang="fr-FR" sz="1400" b="1" dirty="0" smtClean="0">
                <a:latin typeface="Arial" pitchFamily="34" charset="0"/>
                <a:cs typeface="Arial" pitchFamily="34" charset="0"/>
              </a:rPr>
              <a:t> - Ateliers  ‘Bien  vieillir ‘ 35  en  2017 </a:t>
            </a:r>
          </a:p>
          <a:p>
            <a:pPr marL="285750" indent="-285750">
              <a:lnSpc>
                <a:spcPct val="114000"/>
              </a:lnSpc>
              <a:spcBef>
                <a:spcPts val="600"/>
              </a:spcBef>
              <a:buFont typeface="Arial" pitchFamily="34" charset="0"/>
              <a:buChar char="•"/>
            </a:pPr>
            <a:r>
              <a:rPr lang="fr-FR" sz="1400" dirty="0">
                <a:latin typeface="Arial" pitchFamily="34" charset="0"/>
                <a:cs typeface="Arial" pitchFamily="34" charset="0"/>
              </a:rPr>
              <a:t>242 participants</a:t>
            </a:r>
          </a:p>
          <a:p>
            <a:pPr marL="285750" indent="-285750">
              <a:lnSpc>
                <a:spcPct val="114000"/>
              </a:lnSpc>
              <a:spcBef>
                <a:spcPts val="600"/>
              </a:spcBef>
              <a:buFont typeface="Arial" pitchFamily="34" charset="0"/>
              <a:buChar char="•"/>
            </a:pPr>
            <a:r>
              <a:rPr lang="fr-FR" sz="1400" dirty="0" smtClean="0">
                <a:latin typeface="Arial" pitchFamily="34" charset="0"/>
                <a:cs typeface="Arial" pitchFamily="34" charset="0"/>
              </a:rPr>
              <a:t>76% femmes, 24% hommes</a:t>
            </a:r>
          </a:p>
          <a:p>
            <a:pPr marL="285750" indent="-285750">
              <a:lnSpc>
                <a:spcPct val="114000"/>
              </a:lnSpc>
              <a:spcBef>
                <a:spcPts val="600"/>
              </a:spcBef>
              <a:buFont typeface="Arial" pitchFamily="34" charset="0"/>
              <a:buChar char="•"/>
            </a:pPr>
            <a:r>
              <a:rPr lang="fr-FR" sz="1400" dirty="0" smtClean="0">
                <a:latin typeface="Arial" pitchFamily="34" charset="0"/>
                <a:cs typeface="Arial" pitchFamily="34" charset="0"/>
              </a:rPr>
              <a:t>53% en couple, 35% veuf (</a:t>
            </a:r>
            <a:r>
              <a:rPr lang="fr-FR" sz="1400" dirty="0" err="1" smtClean="0">
                <a:latin typeface="Arial" pitchFamily="34" charset="0"/>
                <a:cs typeface="Arial" pitchFamily="34" charset="0"/>
              </a:rPr>
              <a:t>ve</a:t>
            </a:r>
            <a:r>
              <a:rPr lang="fr-FR" sz="1400" dirty="0" smtClean="0">
                <a:latin typeface="Arial" pitchFamily="34" charset="0"/>
                <a:cs typeface="Arial" pitchFamily="34" charset="0"/>
              </a:rPr>
              <a:t>)</a:t>
            </a:r>
          </a:p>
        </p:txBody>
      </p:sp>
      <p:graphicFrame>
        <p:nvGraphicFramePr>
          <p:cNvPr id="8" name="Graphique 7"/>
          <p:cNvGraphicFramePr/>
          <p:nvPr>
            <p:extLst>
              <p:ext uri="{D42A27DB-BD31-4B8C-83A1-F6EECF244321}">
                <p14:modId xmlns:p14="http://schemas.microsoft.com/office/powerpoint/2010/main" val="992896051"/>
              </p:ext>
            </p:extLst>
          </p:nvPr>
        </p:nvGraphicFramePr>
        <p:xfrm>
          <a:off x="1343000" y="2724572"/>
          <a:ext cx="4319364" cy="29366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p:nvPr>
            <p:extLst>
              <p:ext uri="{D42A27DB-BD31-4B8C-83A1-F6EECF244321}">
                <p14:modId xmlns:p14="http://schemas.microsoft.com/office/powerpoint/2010/main" val="1827008504"/>
              </p:ext>
            </p:extLst>
          </p:nvPr>
        </p:nvGraphicFramePr>
        <p:xfrm>
          <a:off x="6310436" y="2724572"/>
          <a:ext cx="4320480" cy="2864668"/>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p:cNvSpPr txBox="1"/>
          <p:nvPr/>
        </p:nvSpPr>
        <p:spPr>
          <a:xfrm>
            <a:off x="1197868" y="5645596"/>
            <a:ext cx="11233248" cy="660437"/>
          </a:xfrm>
          <a:prstGeom prst="rect">
            <a:avLst/>
          </a:prstGeom>
          <a:noFill/>
        </p:spPr>
        <p:txBody>
          <a:bodyPr wrap="square" rtlCol="0">
            <a:spAutoFit/>
          </a:bodyPr>
          <a:lstStyle/>
          <a:p>
            <a:pPr>
              <a:lnSpc>
                <a:spcPct val="114000"/>
              </a:lnSpc>
              <a:spcBef>
                <a:spcPts val="600"/>
              </a:spcBef>
            </a:pPr>
            <a:r>
              <a:rPr lang="fr-FR" sz="1400" b="1" u="sng" dirty="0">
                <a:latin typeface="Arial" pitchFamily="34" charset="0"/>
                <a:cs typeface="Arial" pitchFamily="34" charset="0"/>
              </a:rPr>
              <a:t>Retour </a:t>
            </a:r>
            <a:r>
              <a:rPr lang="fr-FR" sz="1400" b="1" u="sng" dirty="0" smtClean="0">
                <a:latin typeface="Arial" pitchFamily="34" charset="0"/>
                <a:cs typeface="Arial" pitchFamily="34" charset="0"/>
              </a:rPr>
              <a:t> des structures &amp; observations:</a:t>
            </a:r>
          </a:p>
          <a:p>
            <a:pPr marL="285750" indent="-285750">
              <a:lnSpc>
                <a:spcPct val="114000"/>
              </a:lnSpc>
              <a:spcBef>
                <a:spcPts val="600"/>
              </a:spcBef>
              <a:buFontTx/>
              <a:buChar char="-"/>
            </a:pPr>
            <a:r>
              <a:rPr lang="fr-FR" sz="1400" dirty="0" smtClean="0">
                <a:latin typeface="Arial" pitchFamily="34" charset="0"/>
                <a:cs typeface="Arial" pitchFamily="34" charset="0"/>
              </a:rPr>
              <a:t>On ne touche pas avec ce type d’ateliers les personnes les plus fragiles, isolées, ou il faut anticiper et organiser transport</a:t>
            </a:r>
          </a:p>
        </p:txBody>
      </p:sp>
    </p:spTree>
    <p:extLst>
      <p:ext uri="{BB962C8B-B14F-4D97-AF65-F5344CB8AC3E}">
        <p14:creationId xmlns:p14="http://schemas.microsoft.com/office/powerpoint/2010/main" val="61661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8394" y="332656"/>
            <a:ext cx="9396538" cy="1066800"/>
          </a:xfrm>
        </p:spPr>
        <p:txBody>
          <a:bodyPr anchor="ctr"/>
          <a:lstStyle/>
          <a:p>
            <a:pPr algn="ctr"/>
            <a:r>
              <a:rPr lang="fr-FR" dirty="0" smtClean="0"/>
              <a:t>Quelques actions touchent un public plus fragile</a:t>
            </a:r>
            <a:endParaRPr lang="fr-FR" dirty="0"/>
          </a:p>
        </p:txBody>
      </p:sp>
      <p:sp>
        <p:nvSpPr>
          <p:cNvPr id="5" name="ZoneTexte 4"/>
          <p:cNvSpPr txBox="1"/>
          <p:nvPr/>
        </p:nvSpPr>
        <p:spPr>
          <a:xfrm>
            <a:off x="1053853" y="1879372"/>
            <a:ext cx="10081120" cy="3277820"/>
          </a:xfrm>
          <a:prstGeom prst="rect">
            <a:avLst/>
          </a:prstGeom>
          <a:noFill/>
        </p:spPr>
        <p:txBody>
          <a:bodyPr wrap="square" rtlCol="0">
            <a:spAutoFit/>
          </a:bodyPr>
          <a:lstStyle/>
          <a:p>
            <a:pPr marL="342900" indent="-342900" algn="just">
              <a:lnSpc>
                <a:spcPct val="150000"/>
              </a:lnSpc>
              <a:buFont typeface="Arial" pitchFamily="34" charset="0"/>
              <a:buChar char="•"/>
            </a:pPr>
            <a:r>
              <a:rPr lang="fr-FR" sz="1400" dirty="0" smtClean="0">
                <a:latin typeface="Arial" pitchFamily="34" charset="0"/>
                <a:cs typeface="Arial" pitchFamily="34" charset="0"/>
              </a:rPr>
              <a:t>Actions de lutte contre l’isolement touchent des personnes isolées, fragiles, voir précaires (centres sociaux) dont certaines en GIR 3 à 4</a:t>
            </a:r>
          </a:p>
          <a:p>
            <a:pPr marL="342900" indent="-342900" algn="just">
              <a:lnSpc>
                <a:spcPct val="150000"/>
              </a:lnSpc>
              <a:buFont typeface="Arial" pitchFamily="34" charset="0"/>
              <a:buChar char="•"/>
            </a:pPr>
            <a:endParaRPr lang="fr-FR" sz="800" dirty="0">
              <a:latin typeface="Arial" pitchFamily="34" charset="0"/>
              <a:cs typeface="Arial" pitchFamily="34" charset="0"/>
            </a:endParaRPr>
          </a:p>
          <a:p>
            <a:pPr marL="342900" indent="-342900" algn="just">
              <a:lnSpc>
                <a:spcPct val="150000"/>
              </a:lnSpc>
              <a:spcBef>
                <a:spcPts val="600"/>
              </a:spcBef>
              <a:buFont typeface="Arial" pitchFamily="34" charset="0"/>
              <a:buChar char="•"/>
            </a:pPr>
            <a:r>
              <a:rPr lang="fr-FR" sz="1400" dirty="0" smtClean="0">
                <a:latin typeface="Arial" pitchFamily="34" charset="0"/>
                <a:cs typeface="Arial" pitchFamily="34" charset="0"/>
              </a:rPr>
              <a:t>Actions sur la mémoire pour personnes avec troubles cognitifs </a:t>
            </a:r>
          </a:p>
          <a:p>
            <a:pPr marL="342900" indent="-342900" algn="just">
              <a:lnSpc>
                <a:spcPct val="150000"/>
              </a:lnSpc>
              <a:buFont typeface="Arial" pitchFamily="34" charset="0"/>
              <a:buChar char="•"/>
            </a:pPr>
            <a:endParaRPr lang="fr-FR" sz="1400" dirty="0">
              <a:latin typeface="Arial" pitchFamily="34" charset="0"/>
              <a:cs typeface="Arial" pitchFamily="34" charset="0"/>
            </a:endParaRPr>
          </a:p>
          <a:p>
            <a:pPr marL="342900" indent="-342900" algn="just">
              <a:lnSpc>
                <a:spcPct val="150000"/>
              </a:lnSpc>
              <a:spcAft>
                <a:spcPts val="600"/>
              </a:spcAft>
              <a:buFont typeface="Arial" pitchFamily="34" charset="0"/>
              <a:buChar char="•"/>
            </a:pPr>
            <a:r>
              <a:rPr lang="fr-FR" sz="1400" dirty="0" smtClean="0">
                <a:latin typeface="Arial" pitchFamily="34" charset="0"/>
                <a:cs typeface="Arial" pitchFamily="34" charset="0"/>
              </a:rPr>
              <a:t>Certains ateliers d’APA / équilibre ciblent des personnes qui ont chuté / à risque de chutes ou personnes avec des problèmes respiratoires:</a:t>
            </a:r>
          </a:p>
          <a:p>
            <a:pPr marL="800100" lvl="1" indent="-342900" algn="just">
              <a:lnSpc>
                <a:spcPct val="150000"/>
              </a:lnSpc>
              <a:spcAft>
                <a:spcPts val="600"/>
              </a:spcAft>
              <a:buFontTx/>
              <a:buChar char="-"/>
            </a:pPr>
            <a:endParaRPr lang="fr-FR" sz="800" dirty="0">
              <a:latin typeface="Arial" pitchFamily="34" charset="0"/>
              <a:cs typeface="Arial" pitchFamily="34" charset="0"/>
            </a:endParaRPr>
          </a:p>
          <a:p>
            <a:pPr marL="342900" indent="-342900" algn="just">
              <a:lnSpc>
                <a:spcPct val="150000"/>
              </a:lnSpc>
              <a:spcAft>
                <a:spcPts val="600"/>
              </a:spcAft>
              <a:buFont typeface="Arial" pitchFamily="34" charset="0"/>
              <a:buChar char="•"/>
            </a:pPr>
            <a:r>
              <a:rPr lang="fr-FR" sz="1400" dirty="0" smtClean="0">
                <a:latin typeface="Arial" pitchFamily="34" charset="0"/>
                <a:cs typeface="Arial" pitchFamily="34" charset="0"/>
              </a:rPr>
              <a:t>Public repéré et mobilisé par CLICs, CCAS, CDAS, équipe autonomie, service à domicile, SIAD, MAIA, professionnels de santé </a:t>
            </a:r>
            <a:r>
              <a:rPr lang="fr-FR" sz="1400" dirty="0">
                <a:latin typeface="Arial" pitchFamily="34" charset="0"/>
                <a:cs typeface="Arial" pitchFamily="34" charset="0"/>
              </a:rPr>
              <a:t> </a:t>
            </a:r>
            <a:r>
              <a:rPr lang="fr-FR" sz="1400" dirty="0" smtClean="0">
                <a:latin typeface="Arial" pitchFamily="34" charset="0"/>
                <a:cs typeface="Arial" pitchFamily="34" charset="0"/>
                <a:sym typeface="Wingdings" pitchFamily="2" charset="2"/>
              </a:rPr>
              <a:t> personnes isolées, fragiles se mobilisent quand orientés par un professionnel + possibilité de transport</a:t>
            </a:r>
            <a:endParaRPr lang="fr-FR" sz="14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39</a:t>
            </a:fld>
            <a:endParaRPr lang="fr-FR" sz="1400"/>
          </a:p>
        </p:txBody>
      </p:sp>
    </p:spTree>
    <p:extLst>
      <p:ext uri="{BB962C8B-B14F-4D97-AF65-F5344CB8AC3E}">
        <p14:creationId xmlns:p14="http://schemas.microsoft.com/office/powerpoint/2010/main" val="334170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08" y="324892"/>
            <a:ext cx="9577064" cy="1066800"/>
          </a:xfrm>
        </p:spPr>
        <p:txBody>
          <a:bodyPr anchor="ctr" anchorCtr="0"/>
          <a:lstStyle/>
          <a:p>
            <a:pPr algn="ctr" defTabSz="914400">
              <a:lnSpc>
                <a:spcPct val="90000"/>
              </a:lnSpc>
              <a:spcBef>
                <a:spcPts val="0"/>
              </a:spcBef>
              <a:buNone/>
            </a:pPr>
            <a:r>
              <a:rPr lang="fr-FR" sz="3200" b="0" i="0" dirty="0" smtClean="0">
                <a:solidFill>
                  <a:srgbClr val="A6B727"/>
                </a:solidFill>
                <a:latin typeface="Euphemia"/>
                <a:ea typeface="+mj-ea"/>
                <a:cs typeface="+mj-cs"/>
              </a:rPr>
              <a:t>Contenu de l’évaluation</a:t>
            </a:r>
            <a:endParaRPr lang="fr-FR" sz="3200" b="0" i="0" dirty="0">
              <a:solidFill>
                <a:srgbClr val="A6B727"/>
              </a:solidFill>
              <a:latin typeface="Euphemia"/>
              <a:ea typeface="+mj-ea"/>
              <a:cs typeface="+mj-cs"/>
            </a:endParaRPr>
          </a:p>
        </p:txBody>
      </p:sp>
      <p:sp>
        <p:nvSpPr>
          <p:cNvPr id="5" name="Content Placeholder 4"/>
          <p:cNvSpPr>
            <a:spLocks noGrp="1"/>
          </p:cNvSpPr>
          <p:nvPr>
            <p:ph sz="half" idx="1"/>
          </p:nvPr>
        </p:nvSpPr>
        <p:spPr>
          <a:xfrm>
            <a:off x="1485900" y="1772816"/>
            <a:ext cx="9721080" cy="4088921"/>
          </a:xfrm>
        </p:spPr>
        <p:txBody>
          <a:bodyPr>
            <a:normAutofit/>
          </a:bodyPr>
          <a:lstStyle/>
          <a:p>
            <a:pPr marL="0" indent="0">
              <a:lnSpc>
                <a:spcPct val="200000"/>
              </a:lnSpc>
              <a:buNone/>
            </a:pPr>
            <a:r>
              <a:rPr lang="fr-FR" sz="1400" dirty="0" smtClean="0">
                <a:latin typeface="Arial" pitchFamily="34" charset="0"/>
                <a:cs typeface="Arial" pitchFamily="34" charset="0"/>
              </a:rPr>
              <a:t>1) Offre d’actions de prévention financées par la CFPPA 35</a:t>
            </a:r>
            <a:endParaRPr lang="fr-FR" sz="1400" dirty="0">
              <a:latin typeface="Arial" pitchFamily="34" charset="0"/>
              <a:cs typeface="Arial" pitchFamily="34" charset="0"/>
            </a:endParaRPr>
          </a:p>
          <a:p>
            <a:pPr marL="0" indent="0">
              <a:lnSpc>
                <a:spcPct val="200000"/>
              </a:lnSpc>
              <a:buNone/>
            </a:pPr>
            <a:r>
              <a:rPr lang="fr-FR" sz="1400" dirty="0" smtClean="0">
                <a:latin typeface="Arial" pitchFamily="34" charset="0"/>
                <a:cs typeface="Arial" pitchFamily="34" charset="0"/>
              </a:rPr>
              <a:t>2) Bénéficiaires des actions financées par la CFPPA 35</a:t>
            </a:r>
          </a:p>
          <a:p>
            <a:pPr marL="0" indent="0">
              <a:lnSpc>
                <a:spcPct val="200000"/>
              </a:lnSpc>
              <a:buNone/>
            </a:pPr>
            <a:r>
              <a:rPr lang="fr-FR" sz="1400" dirty="0" smtClean="0">
                <a:latin typeface="Arial" pitchFamily="34" charset="0"/>
                <a:cs typeface="Arial" pitchFamily="34" charset="0"/>
              </a:rPr>
              <a:t>3) Maillage du territoire</a:t>
            </a:r>
            <a:endParaRPr lang="fr-FR" sz="1400" dirty="0">
              <a:latin typeface="Arial" pitchFamily="34" charset="0"/>
              <a:cs typeface="Arial" pitchFamily="34" charset="0"/>
            </a:endParaRPr>
          </a:p>
          <a:p>
            <a:pPr marL="0" indent="0">
              <a:lnSpc>
                <a:spcPct val="200000"/>
              </a:lnSpc>
              <a:buNone/>
            </a:pPr>
            <a:r>
              <a:rPr lang="fr-FR" sz="1400" dirty="0" smtClean="0">
                <a:latin typeface="Arial" pitchFamily="34" charset="0"/>
                <a:cs typeface="Arial" pitchFamily="34" charset="0"/>
              </a:rPr>
              <a:t>4) Evaluation des actions: effectivité, efficacité, continuité des actions, efficience</a:t>
            </a:r>
            <a:endParaRPr lang="fr-FR" sz="1400" dirty="0">
              <a:latin typeface="Arial" pitchFamily="34" charset="0"/>
              <a:cs typeface="Arial" pitchFamily="34" charset="0"/>
            </a:endParaRPr>
          </a:p>
          <a:p>
            <a:pPr marL="0" indent="0">
              <a:lnSpc>
                <a:spcPct val="200000"/>
              </a:lnSpc>
              <a:buNone/>
            </a:pPr>
            <a:r>
              <a:rPr lang="fr-FR" sz="1400" dirty="0" smtClean="0">
                <a:latin typeface="Arial" pitchFamily="34" charset="0"/>
                <a:cs typeface="Arial" pitchFamily="34" charset="0"/>
              </a:rPr>
              <a:t>5) Observations des porteurs de projets sur le dispositif CFPPA 35</a:t>
            </a:r>
          </a:p>
          <a:p>
            <a:pPr marL="0" indent="0">
              <a:lnSpc>
                <a:spcPct val="200000"/>
              </a:lnSpc>
              <a:buNone/>
            </a:pPr>
            <a:r>
              <a:rPr lang="fr-FR" sz="1400" dirty="0" smtClean="0">
                <a:latin typeface="Arial" pitchFamily="34" charset="0"/>
                <a:cs typeface="Arial" pitchFamily="34" charset="0"/>
              </a:rPr>
              <a:t>6) Synthèse des recommandations</a:t>
            </a:r>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4</a:t>
            </a:fld>
            <a:endParaRPr lang="fr-FR" sz="1400"/>
          </a:p>
        </p:txBody>
      </p:sp>
    </p:spTree>
    <p:extLst>
      <p:ext uri="{BB962C8B-B14F-4D97-AF65-F5344CB8AC3E}">
        <p14:creationId xmlns:p14="http://schemas.microsoft.com/office/powerpoint/2010/main" val="205599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402" y="273968"/>
            <a:ext cx="9143538" cy="1066800"/>
          </a:xfrm>
        </p:spPr>
        <p:txBody>
          <a:bodyPr anchor="ctr"/>
          <a:lstStyle/>
          <a:p>
            <a:pPr algn="ctr"/>
            <a:r>
              <a:rPr lang="fr-FR" dirty="0" smtClean="0"/>
              <a:t>Recommandations relatives au public cible</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40</a:t>
            </a:fld>
            <a:endParaRPr lang="fr-FR"/>
          </a:p>
        </p:txBody>
      </p:sp>
      <p:sp>
        <p:nvSpPr>
          <p:cNvPr id="7" name="ZoneTexte 6"/>
          <p:cNvSpPr txBox="1"/>
          <p:nvPr/>
        </p:nvSpPr>
        <p:spPr>
          <a:xfrm>
            <a:off x="1125860" y="1412776"/>
            <a:ext cx="10081120" cy="4524315"/>
          </a:xfrm>
          <a:prstGeom prst="rect">
            <a:avLst/>
          </a:prstGeom>
          <a:noFill/>
        </p:spPr>
        <p:txBody>
          <a:bodyPr wrap="square" rtlCol="0">
            <a:spAutoFit/>
          </a:bodyPr>
          <a:lstStyle/>
          <a:p>
            <a:pPr marL="285750" indent="-285750" algn="just">
              <a:lnSpc>
                <a:spcPct val="150000"/>
              </a:lnSpc>
              <a:buFont typeface="Arial" pitchFamily="34" charset="0"/>
              <a:buChar char="•"/>
            </a:pPr>
            <a:r>
              <a:rPr lang="fr-FR" sz="1400" b="1" dirty="0" smtClean="0">
                <a:latin typeface="Arial" pitchFamily="34" charset="0"/>
                <a:cs typeface="Arial" pitchFamily="34" charset="0"/>
              </a:rPr>
              <a:t>Former </a:t>
            </a:r>
            <a:r>
              <a:rPr lang="fr-FR" sz="1400" b="1" dirty="0">
                <a:latin typeface="Arial" pitchFamily="34" charset="0"/>
                <a:cs typeface="Arial" pitchFamily="34" charset="0"/>
              </a:rPr>
              <a:t>les intervenants auprès de la personne âgée </a:t>
            </a:r>
            <a:r>
              <a:rPr lang="fr-FR" sz="1400" dirty="0">
                <a:latin typeface="Arial" pitchFamily="34" charset="0"/>
                <a:cs typeface="Arial" pitchFamily="34" charset="0"/>
              </a:rPr>
              <a:t>(bénévoles, aides à domicile, aidants, professionnels de santé, </a:t>
            </a:r>
            <a:r>
              <a:rPr lang="fr-FR" sz="1400" dirty="0" smtClean="0">
                <a:latin typeface="Arial" pitchFamily="34" charset="0"/>
                <a:cs typeface="Arial" pitchFamily="34" charset="0"/>
              </a:rPr>
              <a:t>CLIC, CCAS…) </a:t>
            </a:r>
            <a:r>
              <a:rPr lang="fr-FR" sz="1400" b="1" dirty="0" smtClean="0">
                <a:latin typeface="Arial" pitchFamily="34" charset="0"/>
                <a:cs typeface="Arial" pitchFamily="34" charset="0"/>
              </a:rPr>
              <a:t>au </a:t>
            </a:r>
            <a:r>
              <a:rPr lang="fr-FR" sz="1400" b="1" dirty="0">
                <a:latin typeface="Arial" pitchFamily="34" charset="0"/>
                <a:cs typeface="Arial" pitchFamily="34" charset="0"/>
              </a:rPr>
              <a:t>repérage des facteurs de risque de la perte d’autonomie</a:t>
            </a:r>
            <a:r>
              <a:rPr lang="fr-FR" sz="1400" dirty="0">
                <a:latin typeface="Arial" pitchFamily="34" charset="0"/>
                <a:cs typeface="Arial" pitchFamily="34" charset="0"/>
              </a:rPr>
              <a:t> : fragilité, chutes, risque suicidaire, </a:t>
            </a:r>
            <a:r>
              <a:rPr lang="fr-FR" sz="1400" dirty="0" err="1" smtClean="0">
                <a:latin typeface="Arial" pitchFamily="34" charset="0"/>
                <a:cs typeface="Arial" pitchFamily="34" charset="0"/>
              </a:rPr>
              <a:t>polymédication</a:t>
            </a:r>
            <a:r>
              <a:rPr lang="fr-FR" sz="1400" dirty="0" smtClean="0">
                <a:latin typeface="Arial" pitchFamily="34" charset="0"/>
                <a:cs typeface="Arial" pitchFamily="34" charset="0"/>
              </a:rPr>
              <a:t>, troubles cognitifs,… </a:t>
            </a:r>
            <a:r>
              <a:rPr lang="fr-FR" sz="1400" dirty="0">
                <a:latin typeface="Arial" pitchFamily="34" charset="0"/>
                <a:cs typeface="Arial" pitchFamily="34" charset="0"/>
              </a:rPr>
              <a:t> [expérimentation sur un territoire avec tous les intervenants]</a:t>
            </a:r>
          </a:p>
          <a:p>
            <a:pPr marL="285750" lvl="0" indent="-285750" algn="just">
              <a:lnSpc>
                <a:spcPct val="150000"/>
              </a:lnSpc>
              <a:buFont typeface="Arial" pitchFamily="34" charset="0"/>
              <a:buChar char="•"/>
            </a:pPr>
            <a:endParaRPr lang="fr-FR" sz="800" dirty="0">
              <a:latin typeface="Arial" pitchFamily="34" charset="0"/>
              <a:cs typeface="Arial" pitchFamily="34" charset="0"/>
            </a:endParaRPr>
          </a:p>
          <a:p>
            <a:pPr marL="285750" lvl="0" indent="-285750" algn="just">
              <a:lnSpc>
                <a:spcPct val="150000"/>
              </a:lnSpc>
              <a:buFont typeface="Arial" pitchFamily="34" charset="0"/>
              <a:buChar char="•"/>
            </a:pPr>
            <a:r>
              <a:rPr lang="fr-FR" sz="1400" b="1" dirty="0">
                <a:latin typeface="Arial" pitchFamily="34" charset="0"/>
                <a:cs typeface="Arial" pitchFamily="34" charset="0"/>
              </a:rPr>
              <a:t>Encourager la programmation d’actions sur les territoires</a:t>
            </a:r>
            <a:r>
              <a:rPr lang="fr-FR" sz="1400" dirty="0">
                <a:latin typeface="Arial" pitchFamily="34" charset="0"/>
                <a:cs typeface="Arial" pitchFamily="34" charset="0"/>
              </a:rPr>
              <a:t>, afin de pouvoir communiquer le programme d’actions aux différents acteurs intervenant auprès de la personne âgée en amont de la mise en place des actions. Cette anticipation de la communication, et la formation précitée devraient permettre aux intervenants de repérer puis d’orienter le public prioritaire aux actions de prévention qui </a:t>
            </a:r>
            <a:r>
              <a:rPr lang="fr-FR" sz="1400" dirty="0" smtClean="0">
                <a:latin typeface="Arial" pitchFamily="34" charset="0"/>
                <a:cs typeface="Arial" pitchFamily="34" charset="0"/>
              </a:rPr>
              <a:t>lui </a:t>
            </a:r>
            <a:r>
              <a:rPr lang="fr-FR" sz="1400" dirty="0">
                <a:latin typeface="Arial" pitchFamily="34" charset="0"/>
                <a:cs typeface="Arial" pitchFamily="34" charset="0"/>
              </a:rPr>
              <a:t>seraient </a:t>
            </a:r>
            <a:r>
              <a:rPr lang="fr-FR" sz="1400" dirty="0" smtClean="0">
                <a:latin typeface="Arial" pitchFamily="34" charset="0"/>
                <a:cs typeface="Arial" pitchFamily="34" charset="0"/>
              </a:rPr>
              <a:t>bénéfiques</a:t>
            </a:r>
          </a:p>
          <a:p>
            <a:pPr marL="285750" lvl="0" indent="-285750" algn="just">
              <a:lnSpc>
                <a:spcPct val="150000"/>
              </a:lnSpc>
              <a:buFont typeface="Arial" pitchFamily="34" charset="0"/>
              <a:buChar char="•"/>
            </a:pPr>
            <a:endParaRPr lang="fr-FR" sz="800" dirty="0" smtClean="0">
              <a:latin typeface="Arial" pitchFamily="34" charset="0"/>
              <a:cs typeface="Arial" pitchFamily="34" charset="0"/>
            </a:endParaRPr>
          </a:p>
          <a:p>
            <a:pPr marL="285750" lvl="0" indent="-285750" algn="just">
              <a:lnSpc>
                <a:spcPct val="150000"/>
              </a:lnSpc>
              <a:buFont typeface="Arial" pitchFamily="34" charset="0"/>
              <a:buChar char="•"/>
            </a:pPr>
            <a:r>
              <a:rPr lang="fr-FR" sz="1400" b="1" dirty="0" smtClean="0">
                <a:latin typeface="Arial" pitchFamily="34" charset="0"/>
                <a:cs typeface="Arial" pitchFamily="34" charset="0"/>
              </a:rPr>
              <a:t>Intégrer </a:t>
            </a:r>
            <a:r>
              <a:rPr lang="fr-FR" sz="1400" b="1" dirty="0">
                <a:latin typeface="Arial" pitchFamily="34" charset="0"/>
                <a:cs typeface="Arial" pitchFamily="34" charset="0"/>
              </a:rPr>
              <a:t>dans le cahier des charges de </a:t>
            </a:r>
            <a:r>
              <a:rPr lang="fr-FR" sz="1400" b="1" dirty="0" smtClean="0">
                <a:latin typeface="Arial" pitchFamily="34" charset="0"/>
                <a:cs typeface="Arial" pitchFamily="34" charset="0"/>
              </a:rPr>
              <a:t>l’AAP de la CFPPA un </a:t>
            </a:r>
            <a:r>
              <a:rPr lang="fr-FR" sz="1400" b="1" dirty="0">
                <a:latin typeface="Arial" pitchFamily="34" charset="0"/>
                <a:cs typeface="Arial" pitchFamily="34" charset="0"/>
              </a:rPr>
              <a:t>item relatif au repérage </a:t>
            </a:r>
            <a:r>
              <a:rPr lang="fr-FR" sz="1400" dirty="0">
                <a:latin typeface="Arial" pitchFamily="34" charset="0"/>
                <a:cs typeface="Arial" pitchFamily="34" charset="0"/>
              </a:rPr>
              <a:t>sur lequel la structure s’appuie pour toucher le public le plus fragile, isolé, précaire et sur les solutions de mobilité </a:t>
            </a:r>
            <a:r>
              <a:rPr lang="fr-FR" sz="1400" dirty="0" smtClean="0">
                <a:latin typeface="Arial" pitchFamily="34" charset="0"/>
                <a:cs typeface="Arial" pitchFamily="34" charset="0"/>
              </a:rPr>
              <a:t>prévues </a:t>
            </a:r>
            <a:r>
              <a:rPr lang="fr-FR" sz="1400" dirty="0">
                <a:latin typeface="Arial" pitchFamily="34" charset="0"/>
                <a:cs typeface="Arial" pitchFamily="34" charset="0"/>
              </a:rPr>
              <a:t>par les structures </a:t>
            </a:r>
            <a:endParaRPr lang="fr-FR" sz="1400" dirty="0" smtClean="0">
              <a:latin typeface="Arial" pitchFamily="34" charset="0"/>
              <a:cs typeface="Arial" pitchFamily="34" charset="0"/>
            </a:endParaRPr>
          </a:p>
          <a:p>
            <a:pPr marL="285750" lvl="0" indent="-285750" algn="just">
              <a:lnSpc>
                <a:spcPct val="150000"/>
              </a:lnSpc>
              <a:buFont typeface="Arial" pitchFamily="34" charset="0"/>
              <a:buChar char="•"/>
            </a:pPr>
            <a:endParaRPr lang="fr-FR" sz="800" dirty="0" smtClean="0">
              <a:latin typeface="Arial" pitchFamily="34" charset="0"/>
              <a:cs typeface="Arial" pitchFamily="34" charset="0"/>
            </a:endParaRPr>
          </a:p>
          <a:p>
            <a:pPr marL="285750" lvl="0" indent="-285750" algn="just">
              <a:lnSpc>
                <a:spcPct val="150000"/>
              </a:lnSpc>
              <a:buFont typeface="Arial" pitchFamily="34" charset="0"/>
              <a:buChar char="•"/>
            </a:pPr>
            <a:r>
              <a:rPr lang="fr-FR" sz="1400" b="1" dirty="0" smtClean="0">
                <a:latin typeface="Arial" pitchFamily="34" charset="0"/>
                <a:cs typeface="Arial" pitchFamily="34" charset="0"/>
              </a:rPr>
              <a:t>Développer les actions de </a:t>
            </a:r>
            <a:r>
              <a:rPr lang="fr-FR" sz="1400" b="1" dirty="0">
                <a:latin typeface="Arial" pitchFamily="34" charset="0"/>
                <a:cs typeface="Arial" pitchFamily="34" charset="0"/>
              </a:rPr>
              <a:t>prévention individuelles par les SAAD et </a:t>
            </a:r>
            <a:r>
              <a:rPr lang="fr-FR" sz="1400" b="1" dirty="0" smtClean="0">
                <a:latin typeface="Arial" pitchFamily="34" charset="0"/>
                <a:cs typeface="Arial" pitchFamily="34" charset="0"/>
              </a:rPr>
              <a:t>SPASAD</a:t>
            </a:r>
            <a:r>
              <a:rPr lang="fr-FR" sz="1400" dirty="0" smtClean="0">
                <a:latin typeface="Arial" pitchFamily="34" charset="0"/>
                <a:cs typeface="Arial" pitchFamily="34" charset="0"/>
              </a:rPr>
              <a:t>. </a:t>
            </a:r>
            <a:r>
              <a:rPr lang="fr-FR" sz="1400" dirty="0">
                <a:latin typeface="Arial" pitchFamily="34" charset="0"/>
                <a:cs typeface="Arial" pitchFamily="34" charset="0"/>
              </a:rPr>
              <a:t>Ces structures sont </a:t>
            </a:r>
            <a:r>
              <a:rPr lang="fr-FR" sz="1400" dirty="0" smtClean="0">
                <a:latin typeface="Arial" pitchFamily="34" charset="0"/>
                <a:cs typeface="Arial" pitchFamily="34" charset="0"/>
              </a:rPr>
              <a:t>un </a:t>
            </a:r>
            <a:r>
              <a:rPr lang="fr-FR" sz="1400" dirty="0">
                <a:latin typeface="Arial" pitchFamily="34" charset="0"/>
                <a:cs typeface="Arial" pitchFamily="34" charset="0"/>
              </a:rPr>
              <a:t>maillon essentiel de repérage, et permettent de toucher un public autre que celui qui se mobilise pour les actions collectives de prévention</a:t>
            </a:r>
            <a:r>
              <a:rPr lang="fr-FR" sz="1400" dirty="0" smtClean="0">
                <a:latin typeface="Arial" pitchFamily="34" charset="0"/>
                <a:cs typeface="Arial" pitchFamily="34" charset="0"/>
              </a:rPr>
              <a:t>.</a:t>
            </a:r>
            <a:endParaRPr lang="fr-FR" sz="1400" dirty="0">
              <a:latin typeface="Arial" pitchFamily="34" charset="0"/>
              <a:cs typeface="Arial" pitchFamily="34" charset="0"/>
            </a:endParaRPr>
          </a:p>
        </p:txBody>
      </p:sp>
    </p:spTree>
    <p:extLst>
      <p:ext uri="{BB962C8B-B14F-4D97-AF65-F5344CB8AC3E}">
        <p14:creationId xmlns:p14="http://schemas.microsoft.com/office/powerpoint/2010/main" val="410229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67244C9-C7FB-4D01-A8F9-31179183A291}"/>
              </a:ext>
            </a:extLst>
          </p:cNvPr>
          <p:cNvSpPr>
            <a:spLocks noGrp="1"/>
          </p:cNvSpPr>
          <p:nvPr>
            <p:ph type="title"/>
          </p:nvPr>
        </p:nvSpPr>
        <p:spPr>
          <a:xfrm>
            <a:off x="189756" y="404664"/>
            <a:ext cx="11855053" cy="1325563"/>
          </a:xfrm>
        </p:spPr>
        <p:txBody>
          <a:bodyPr anchor="t">
            <a:noAutofit/>
          </a:bodyPr>
          <a:lstStyle/>
          <a:p>
            <a:pPr algn="ctr"/>
            <a:r>
              <a:rPr lang="fr-FR" dirty="0" smtClean="0"/>
              <a:t>Mobilisation du Public</a:t>
            </a:r>
            <a:endParaRPr lang="fr-FR" dirty="0"/>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41</a:t>
            </a:fld>
            <a:endParaRPr lang="fr-FR" sz="1400"/>
          </a:p>
        </p:txBody>
      </p:sp>
      <p:grpSp>
        <p:nvGrpSpPr>
          <p:cNvPr id="14" name="Groupe 13"/>
          <p:cNvGrpSpPr/>
          <p:nvPr/>
        </p:nvGrpSpPr>
        <p:grpSpPr>
          <a:xfrm>
            <a:off x="990938" y="2144289"/>
            <a:ext cx="6039578" cy="3732983"/>
            <a:chOff x="871736" y="1906209"/>
            <a:chExt cx="6039578" cy="2940895"/>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305" t="29375" r="15217" b="9197"/>
            <a:stretch/>
          </p:blipFill>
          <p:spPr bwMode="auto">
            <a:xfrm>
              <a:off x="909836" y="1906209"/>
              <a:ext cx="6001478" cy="2940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854052" y="3408871"/>
              <a:ext cx="2448272" cy="244682"/>
            </a:xfrm>
            <a:prstGeom prst="rect">
              <a:avLst/>
            </a:prstGeom>
            <a:noFill/>
          </p:spPr>
          <p:txBody>
            <a:bodyPr wrap="square" rtlCol="0">
              <a:spAutoFit/>
            </a:bodyPr>
            <a:lstStyle/>
            <a:p>
              <a:pPr>
                <a:lnSpc>
                  <a:spcPct val="90000"/>
                </a:lnSpc>
              </a:pPr>
              <a:r>
                <a:rPr lang="fr-FR" sz="1050" dirty="0" smtClean="0"/>
                <a:t>Presse, journaux, site internet</a:t>
              </a:r>
              <a:endParaRPr lang="fr-FR" sz="1050" dirty="0"/>
            </a:p>
          </p:txBody>
        </p:sp>
        <p:sp>
          <p:nvSpPr>
            <p:cNvPr id="10" name="ZoneTexte 9"/>
            <p:cNvSpPr txBox="1"/>
            <p:nvPr/>
          </p:nvSpPr>
          <p:spPr>
            <a:xfrm>
              <a:off x="875273" y="3289611"/>
              <a:ext cx="2448272" cy="244682"/>
            </a:xfrm>
            <a:prstGeom prst="rect">
              <a:avLst/>
            </a:prstGeom>
            <a:noFill/>
          </p:spPr>
          <p:txBody>
            <a:bodyPr wrap="square" rtlCol="0">
              <a:spAutoFit/>
            </a:bodyPr>
            <a:lstStyle/>
            <a:p>
              <a:pPr>
                <a:lnSpc>
                  <a:spcPct val="90000"/>
                </a:lnSpc>
              </a:pPr>
              <a:r>
                <a:rPr lang="fr-FR" sz="1050" dirty="0" smtClean="0"/>
                <a:t>Entourage</a:t>
              </a:r>
              <a:endParaRPr lang="fr-FR" sz="1050" dirty="0"/>
            </a:p>
          </p:txBody>
        </p:sp>
        <p:sp>
          <p:nvSpPr>
            <p:cNvPr id="11" name="ZoneTexte 10"/>
            <p:cNvSpPr txBox="1"/>
            <p:nvPr/>
          </p:nvSpPr>
          <p:spPr>
            <a:xfrm>
              <a:off x="1583184" y="3160685"/>
              <a:ext cx="2448272" cy="244682"/>
            </a:xfrm>
            <a:prstGeom prst="rect">
              <a:avLst/>
            </a:prstGeom>
            <a:noFill/>
          </p:spPr>
          <p:txBody>
            <a:bodyPr wrap="square" rtlCol="0">
              <a:spAutoFit/>
            </a:bodyPr>
            <a:lstStyle/>
            <a:p>
              <a:pPr>
                <a:lnSpc>
                  <a:spcPct val="90000"/>
                </a:lnSpc>
              </a:pPr>
              <a:r>
                <a:rPr lang="fr-FR" sz="1050" dirty="0" smtClean="0"/>
                <a:t>Mairie CCAS</a:t>
              </a:r>
              <a:endParaRPr lang="fr-FR" sz="1100" dirty="0"/>
            </a:p>
          </p:txBody>
        </p:sp>
        <p:sp>
          <p:nvSpPr>
            <p:cNvPr id="12" name="ZoneTexte 11"/>
            <p:cNvSpPr txBox="1"/>
            <p:nvPr/>
          </p:nvSpPr>
          <p:spPr>
            <a:xfrm>
              <a:off x="2628802" y="3039644"/>
              <a:ext cx="2448272" cy="244682"/>
            </a:xfrm>
            <a:prstGeom prst="rect">
              <a:avLst/>
            </a:prstGeom>
            <a:noFill/>
          </p:spPr>
          <p:txBody>
            <a:bodyPr wrap="square" rtlCol="0">
              <a:spAutoFit/>
            </a:bodyPr>
            <a:lstStyle/>
            <a:p>
              <a:pPr>
                <a:lnSpc>
                  <a:spcPct val="90000"/>
                </a:lnSpc>
              </a:pPr>
              <a:r>
                <a:rPr lang="fr-FR" sz="1050" dirty="0" smtClean="0"/>
                <a:t>CLIC</a:t>
              </a:r>
              <a:endParaRPr lang="fr-FR" sz="1050" dirty="0"/>
            </a:p>
          </p:txBody>
        </p:sp>
        <p:sp>
          <p:nvSpPr>
            <p:cNvPr id="13" name="ZoneTexte 12"/>
            <p:cNvSpPr txBox="1"/>
            <p:nvPr/>
          </p:nvSpPr>
          <p:spPr>
            <a:xfrm>
              <a:off x="871736" y="2933108"/>
              <a:ext cx="2448272" cy="244682"/>
            </a:xfrm>
            <a:prstGeom prst="rect">
              <a:avLst/>
            </a:prstGeom>
            <a:noFill/>
          </p:spPr>
          <p:txBody>
            <a:bodyPr wrap="square" rtlCol="0">
              <a:spAutoFit/>
            </a:bodyPr>
            <a:lstStyle/>
            <a:p>
              <a:pPr>
                <a:lnSpc>
                  <a:spcPct val="90000"/>
                </a:lnSpc>
              </a:pPr>
              <a:r>
                <a:rPr lang="fr-FR" sz="1050" dirty="0" smtClean="0"/>
                <a:t>Caisse retraite</a:t>
              </a:r>
              <a:endParaRPr lang="fr-FR" sz="1050" dirty="0"/>
            </a:p>
          </p:txBody>
        </p:sp>
      </p:grpSp>
      <p:sp>
        <p:nvSpPr>
          <p:cNvPr id="15" name="ZoneTexte 14"/>
          <p:cNvSpPr txBox="1"/>
          <p:nvPr/>
        </p:nvSpPr>
        <p:spPr>
          <a:xfrm>
            <a:off x="1029038" y="1551484"/>
            <a:ext cx="5353406" cy="480131"/>
          </a:xfrm>
          <a:prstGeom prst="rect">
            <a:avLst/>
          </a:prstGeom>
          <a:noFill/>
        </p:spPr>
        <p:txBody>
          <a:bodyPr wrap="square" rtlCol="0">
            <a:spAutoFit/>
          </a:bodyPr>
          <a:lstStyle/>
          <a:p>
            <a:pPr algn="ctr">
              <a:lnSpc>
                <a:spcPct val="90000"/>
              </a:lnSpc>
            </a:pPr>
            <a:r>
              <a:rPr lang="fr-FR" sz="1400" i="1" dirty="0" smtClean="0">
                <a:latin typeface="Arial" pitchFamily="34" charset="0"/>
                <a:cs typeface="Arial" pitchFamily="34" charset="0"/>
              </a:rPr>
              <a:t>Moyens selon lesquels les participants à l’atelier Bien Vieillir ont eu connaissance de l’action (N=242)</a:t>
            </a:r>
            <a:endParaRPr lang="fr-FR" sz="1400" i="1" dirty="0">
              <a:latin typeface="Arial" pitchFamily="34" charset="0"/>
              <a:cs typeface="Arial" pitchFamily="34" charset="0"/>
            </a:endParaRPr>
          </a:p>
        </p:txBody>
      </p:sp>
      <p:sp>
        <p:nvSpPr>
          <p:cNvPr id="18" name="ZoneTexte 17"/>
          <p:cNvSpPr txBox="1"/>
          <p:nvPr/>
        </p:nvSpPr>
        <p:spPr>
          <a:xfrm>
            <a:off x="6742484" y="1551484"/>
            <a:ext cx="4608512" cy="480131"/>
          </a:xfrm>
          <a:prstGeom prst="rect">
            <a:avLst/>
          </a:prstGeom>
          <a:noFill/>
        </p:spPr>
        <p:txBody>
          <a:bodyPr wrap="square" rtlCol="0">
            <a:spAutoFit/>
          </a:bodyPr>
          <a:lstStyle/>
          <a:p>
            <a:pPr algn="ctr">
              <a:lnSpc>
                <a:spcPct val="90000"/>
              </a:lnSpc>
            </a:pPr>
            <a:r>
              <a:rPr lang="fr-FR" sz="1400" i="1" dirty="0" smtClean="0">
                <a:latin typeface="Arial" pitchFamily="34" charset="0"/>
                <a:cs typeface="Arial" pitchFamily="34" charset="0"/>
              </a:rPr>
              <a:t>Souhaits de sources d’information d’après l’enquête </a:t>
            </a:r>
            <a:r>
              <a:rPr lang="fr-FR" sz="1400" i="1" dirty="0" err="1" smtClean="0">
                <a:latin typeface="Arial" pitchFamily="34" charset="0"/>
                <a:cs typeface="Arial" pitchFamily="34" charset="0"/>
              </a:rPr>
              <a:t>GeMouv</a:t>
            </a:r>
            <a:r>
              <a:rPr lang="fr-FR" sz="1400" i="1" dirty="0" smtClean="0">
                <a:latin typeface="Arial" pitchFamily="34" charset="0"/>
                <a:cs typeface="Arial" pitchFamily="34" charset="0"/>
              </a:rPr>
              <a:t> (N=75)</a:t>
            </a:r>
            <a:endParaRPr lang="fr-FR" sz="1400" i="1" dirty="0">
              <a:latin typeface="Arial" pitchFamily="34" charset="0"/>
              <a:cs typeface="Arial" pitchFamily="34" charset="0"/>
            </a:endParaRPr>
          </a:p>
        </p:txBody>
      </p:sp>
      <p:graphicFrame>
        <p:nvGraphicFramePr>
          <p:cNvPr id="16" name="Graphique 15"/>
          <p:cNvGraphicFramePr/>
          <p:nvPr>
            <p:extLst>
              <p:ext uri="{D42A27DB-BD31-4B8C-83A1-F6EECF244321}">
                <p14:modId xmlns:p14="http://schemas.microsoft.com/office/powerpoint/2010/main" val="2257693605"/>
              </p:ext>
            </p:extLst>
          </p:nvPr>
        </p:nvGraphicFramePr>
        <p:xfrm>
          <a:off x="6730180" y="2100868"/>
          <a:ext cx="4824536" cy="4208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831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28FB93-0A08-4E7D-8E63-9EFA29F1E093}" type="slidenum">
              <a:rPr lang="fr-FR" smtClean="0"/>
              <a:pPr/>
              <a:t>42</a:t>
            </a:fld>
            <a:endParaRPr lang="fr-FR"/>
          </a:p>
        </p:txBody>
      </p:sp>
      <p:sp>
        <p:nvSpPr>
          <p:cNvPr id="8" name="Titre 1">
            <a:extLst>
              <a:ext uri="{FF2B5EF4-FFF2-40B4-BE49-F238E27FC236}">
                <a16:creationId xmlns="" xmlns:a16="http://schemas.microsoft.com/office/drawing/2014/main" id="{E67244C9-C7FB-4D01-A8F9-31179183A291}"/>
              </a:ext>
            </a:extLst>
          </p:cNvPr>
          <p:cNvSpPr>
            <a:spLocks noGrp="1"/>
          </p:cNvSpPr>
          <p:nvPr>
            <p:ph type="title"/>
          </p:nvPr>
        </p:nvSpPr>
        <p:spPr>
          <a:xfrm>
            <a:off x="333772" y="481127"/>
            <a:ext cx="11855053" cy="1325563"/>
          </a:xfrm>
        </p:spPr>
        <p:txBody>
          <a:bodyPr anchor="t">
            <a:noAutofit/>
          </a:bodyPr>
          <a:lstStyle/>
          <a:p>
            <a:pPr algn="ctr"/>
            <a:r>
              <a:rPr lang="fr-FR" dirty="0" smtClean="0"/>
              <a:t>Notoriété des actions de prévention</a:t>
            </a:r>
            <a:endParaRPr lang="fr-FR" dirty="0"/>
          </a:p>
        </p:txBody>
      </p:sp>
      <p:graphicFrame>
        <p:nvGraphicFramePr>
          <p:cNvPr id="9" name="Graphique 8"/>
          <p:cNvGraphicFramePr/>
          <p:nvPr>
            <p:extLst>
              <p:ext uri="{D42A27DB-BD31-4B8C-83A1-F6EECF244321}">
                <p14:modId xmlns:p14="http://schemas.microsoft.com/office/powerpoint/2010/main" val="1815545364"/>
              </p:ext>
            </p:extLst>
          </p:nvPr>
        </p:nvGraphicFramePr>
        <p:xfrm>
          <a:off x="3430116" y="1988840"/>
          <a:ext cx="5472608"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 de texte 2"/>
          <p:cNvSpPr txBox="1">
            <a:spLocks noChangeArrowheads="1"/>
          </p:cNvSpPr>
          <p:nvPr/>
        </p:nvSpPr>
        <p:spPr bwMode="auto">
          <a:xfrm>
            <a:off x="3286100" y="1484784"/>
            <a:ext cx="5256584" cy="58785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fr-FR" sz="1400" i="1" dirty="0">
                <a:latin typeface="Arial" pitchFamily="34" charset="0"/>
                <a:cs typeface="Arial" pitchFamily="34" charset="0"/>
              </a:rPr>
              <a:t>Connaissance des actions de prévention proposées sur le territoire par les retraités interrogés </a:t>
            </a:r>
            <a:r>
              <a:rPr lang="fr-FR" sz="1400" i="1" dirty="0" smtClean="0">
                <a:latin typeface="Arial" pitchFamily="34" charset="0"/>
                <a:cs typeface="Arial" pitchFamily="34" charset="0"/>
              </a:rPr>
              <a:t>–Enquête </a:t>
            </a:r>
            <a:r>
              <a:rPr lang="fr-FR" sz="1400" i="1" dirty="0" err="1" smtClean="0">
                <a:latin typeface="Arial" pitchFamily="34" charset="0"/>
                <a:cs typeface="Arial" pitchFamily="34" charset="0"/>
              </a:rPr>
              <a:t>GeMouv</a:t>
            </a:r>
            <a:r>
              <a:rPr lang="fr-FR" sz="1400" i="1" dirty="0" smtClean="0">
                <a:latin typeface="Arial" pitchFamily="34" charset="0"/>
                <a:cs typeface="Arial" pitchFamily="34" charset="0"/>
              </a:rPr>
              <a:t> (N=75</a:t>
            </a:r>
            <a:r>
              <a:rPr lang="fr-FR" sz="1400" i="1" dirty="0">
                <a:latin typeface="Arial" pitchFamily="34" charset="0"/>
                <a:cs typeface="Arial" pitchFamily="34" charset="0"/>
              </a:rPr>
              <a:t>)</a:t>
            </a:r>
          </a:p>
        </p:txBody>
      </p:sp>
    </p:spTree>
    <p:extLst>
      <p:ext uri="{BB962C8B-B14F-4D97-AF65-F5344CB8AC3E}">
        <p14:creationId xmlns:p14="http://schemas.microsoft.com/office/powerpoint/2010/main" val="334429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00A8C98-708F-4AB8-94A6-7FD61886D74E}"/>
              </a:ext>
            </a:extLst>
          </p:cNvPr>
          <p:cNvSpPr>
            <a:spLocks noGrp="1"/>
          </p:cNvSpPr>
          <p:nvPr>
            <p:ph type="title"/>
          </p:nvPr>
        </p:nvSpPr>
        <p:spPr>
          <a:xfrm>
            <a:off x="405780" y="476672"/>
            <a:ext cx="11377264" cy="1325563"/>
          </a:xfrm>
        </p:spPr>
        <p:txBody>
          <a:bodyPr anchor="t"/>
          <a:lstStyle/>
          <a:p>
            <a:pPr algn="ctr"/>
            <a:r>
              <a:rPr lang="fr-FR" dirty="0" smtClean="0"/>
              <a:t>Participation aux actions de prévention</a:t>
            </a:r>
            <a:br>
              <a:rPr lang="fr-FR" dirty="0" smtClean="0"/>
            </a:br>
            <a:endParaRPr lang="fr-FR" dirty="0"/>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43</a:t>
            </a:fld>
            <a:endParaRPr lang="fr-FR" sz="1400"/>
          </a:p>
        </p:txBody>
      </p:sp>
      <p:graphicFrame>
        <p:nvGraphicFramePr>
          <p:cNvPr id="8" name="Graphique 7"/>
          <p:cNvGraphicFramePr/>
          <p:nvPr>
            <p:extLst>
              <p:ext uri="{D42A27DB-BD31-4B8C-83A1-F6EECF244321}">
                <p14:modId xmlns:p14="http://schemas.microsoft.com/office/powerpoint/2010/main" val="2987961297"/>
              </p:ext>
            </p:extLst>
          </p:nvPr>
        </p:nvGraphicFramePr>
        <p:xfrm>
          <a:off x="765820" y="2420888"/>
          <a:ext cx="5256584"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053852" y="1625104"/>
            <a:ext cx="3816424" cy="738664"/>
          </a:xfrm>
          <a:prstGeom prst="rect">
            <a:avLst/>
          </a:prstGeom>
        </p:spPr>
        <p:txBody>
          <a:bodyPr wrap="square">
            <a:spAutoFit/>
          </a:bodyPr>
          <a:lstStyle/>
          <a:p>
            <a:pPr algn="ctr"/>
            <a:r>
              <a:rPr lang="fr-FR" sz="1400" i="1" dirty="0">
                <a:latin typeface="Arial" pitchFamily="34" charset="0"/>
                <a:cs typeface="Arial" pitchFamily="34" charset="0"/>
              </a:rPr>
              <a:t>Participation aux actions de prévention proposées sur le </a:t>
            </a:r>
            <a:r>
              <a:rPr lang="fr-FR" sz="1400" i="1" dirty="0" smtClean="0">
                <a:latin typeface="Arial" pitchFamily="34" charset="0"/>
                <a:cs typeface="Arial" pitchFamily="34" charset="0"/>
              </a:rPr>
              <a:t>territoire</a:t>
            </a:r>
          </a:p>
          <a:p>
            <a:pPr algn="ctr"/>
            <a:r>
              <a:rPr lang="fr-FR" sz="1400" i="1" dirty="0" smtClean="0">
                <a:latin typeface="Arial" pitchFamily="34" charset="0"/>
                <a:cs typeface="Arial" pitchFamily="34" charset="0"/>
              </a:rPr>
              <a:t>Enquête </a:t>
            </a:r>
            <a:r>
              <a:rPr lang="fr-FR" sz="1400" i="1" dirty="0" err="1" smtClean="0">
                <a:latin typeface="Arial" pitchFamily="34" charset="0"/>
                <a:cs typeface="Arial" pitchFamily="34" charset="0"/>
              </a:rPr>
              <a:t>GeMouv</a:t>
            </a:r>
            <a:r>
              <a:rPr lang="fr-FR" sz="1400" i="1" dirty="0" smtClean="0">
                <a:latin typeface="Arial" pitchFamily="34" charset="0"/>
                <a:cs typeface="Arial" pitchFamily="34" charset="0"/>
              </a:rPr>
              <a:t> </a:t>
            </a:r>
            <a:r>
              <a:rPr lang="fr-FR" sz="1400" i="1" dirty="0">
                <a:latin typeface="Arial" pitchFamily="34" charset="0"/>
                <a:cs typeface="Arial" pitchFamily="34" charset="0"/>
              </a:rPr>
              <a:t>(</a:t>
            </a:r>
            <a:r>
              <a:rPr lang="fr-FR" sz="1400" i="1" dirty="0" smtClean="0">
                <a:latin typeface="Arial" pitchFamily="34" charset="0"/>
                <a:cs typeface="Arial" pitchFamily="34" charset="0"/>
              </a:rPr>
              <a:t>N=75)</a:t>
            </a:r>
            <a:endParaRPr lang="fr-FR" sz="1400" i="1" dirty="0">
              <a:latin typeface="Arial" pitchFamily="34" charset="0"/>
              <a:cs typeface="Arial" pitchFamily="34" charset="0"/>
            </a:endParaRPr>
          </a:p>
        </p:txBody>
      </p:sp>
      <p:graphicFrame>
        <p:nvGraphicFramePr>
          <p:cNvPr id="9" name="Graphique 8"/>
          <p:cNvGraphicFramePr/>
          <p:nvPr>
            <p:extLst>
              <p:ext uri="{D42A27DB-BD31-4B8C-83A1-F6EECF244321}">
                <p14:modId xmlns:p14="http://schemas.microsoft.com/office/powerpoint/2010/main" val="767562482"/>
              </p:ext>
            </p:extLst>
          </p:nvPr>
        </p:nvGraphicFramePr>
        <p:xfrm>
          <a:off x="6166420" y="1412776"/>
          <a:ext cx="4608512" cy="2304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p:nvPr>
            <p:extLst>
              <p:ext uri="{D42A27DB-BD31-4B8C-83A1-F6EECF244321}">
                <p14:modId xmlns:p14="http://schemas.microsoft.com/office/powerpoint/2010/main" val="922193484"/>
              </p:ext>
            </p:extLst>
          </p:nvPr>
        </p:nvGraphicFramePr>
        <p:xfrm>
          <a:off x="6166420" y="3933056"/>
          <a:ext cx="4824536" cy="230425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6717356" y="1199424"/>
            <a:ext cx="3816424" cy="254361"/>
          </a:xfrm>
          <a:prstGeom prst="rect">
            <a:avLst/>
          </a:prstGeom>
        </p:spPr>
        <p:txBody>
          <a:bodyPr wrap="square">
            <a:spAutoFit/>
          </a:bodyPr>
          <a:lstStyle/>
          <a:p>
            <a:pPr algn="ctr"/>
            <a:r>
              <a:rPr lang="fr-FR" sz="1400" i="1" dirty="0" smtClean="0">
                <a:latin typeface="Arial" pitchFamily="34" charset="0"/>
                <a:cs typeface="Arial" pitchFamily="34" charset="0"/>
              </a:rPr>
              <a:t>Avis sur les actions</a:t>
            </a:r>
            <a:endParaRPr lang="fr-FR" sz="1400" i="1" dirty="0">
              <a:latin typeface="Arial" pitchFamily="34" charset="0"/>
              <a:cs typeface="Arial" pitchFamily="34" charset="0"/>
            </a:endParaRPr>
          </a:p>
        </p:txBody>
      </p:sp>
      <p:sp>
        <p:nvSpPr>
          <p:cNvPr id="12" name="Rectangle 11"/>
          <p:cNvSpPr/>
          <p:nvPr/>
        </p:nvSpPr>
        <p:spPr>
          <a:xfrm>
            <a:off x="6708748" y="3717032"/>
            <a:ext cx="3816424" cy="307777"/>
          </a:xfrm>
          <a:prstGeom prst="rect">
            <a:avLst/>
          </a:prstGeom>
        </p:spPr>
        <p:txBody>
          <a:bodyPr wrap="square">
            <a:spAutoFit/>
          </a:bodyPr>
          <a:lstStyle/>
          <a:p>
            <a:pPr algn="ctr"/>
            <a:r>
              <a:rPr lang="fr-FR" sz="1400" i="1" dirty="0" smtClean="0">
                <a:latin typeface="Arial" pitchFamily="34" charset="0"/>
                <a:cs typeface="Arial" pitchFamily="34" charset="0"/>
              </a:rPr>
              <a:t>Raisons de non participation</a:t>
            </a:r>
            <a:endParaRPr lang="fr-FR" sz="1400" i="1" dirty="0">
              <a:latin typeface="Arial" pitchFamily="34" charset="0"/>
              <a:cs typeface="Arial" pitchFamily="34" charset="0"/>
            </a:endParaRPr>
          </a:p>
        </p:txBody>
      </p:sp>
    </p:spTree>
    <p:extLst>
      <p:ext uri="{BB962C8B-B14F-4D97-AF65-F5344CB8AC3E}">
        <p14:creationId xmlns:p14="http://schemas.microsoft.com/office/powerpoint/2010/main" val="404682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1964" y="345976"/>
            <a:ext cx="7560840" cy="1066800"/>
          </a:xfrm>
        </p:spPr>
        <p:txBody>
          <a:bodyPr anchor="t"/>
          <a:lstStyle/>
          <a:p>
            <a:pPr algn="ctr"/>
            <a:r>
              <a:rPr lang="fr-FR" dirty="0" smtClean="0"/>
              <a:t>Recommandations relatives à la mobilisation du public</a:t>
            </a:r>
            <a:endParaRPr lang="fr-FR" dirty="0"/>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44</a:t>
            </a:fld>
            <a:endParaRPr lang="fr-FR" sz="1400"/>
          </a:p>
        </p:txBody>
      </p:sp>
      <p:sp>
        <p:nvSpPr>
          <p:cNvPr id="6" name="ZoneTexte 5"/>
          <p:cNvSpPr txBox="1"/>
          <p:nvPr/>
        </p:nvSpPr>
        <p:spPr>
          <a:xfrm>
            <a:off x="1197868" y="1772816"/>
            <a:ext cx="10009112" cy="3970318"/>
          </a:xfrm>
          <a:prstGeom prst="rect">
            <a:avLst/>
          </a:prstGeom>
          <a:noFill/>
        </p:spPr>
        <p:txBody>
          <a:bodyPr wrap="square" rtlCol="0">
            <a:spAutoFit/>
          </a:bodyPr>
          <a:lstStyle/>
          <a:p>
            <a:pPr marL="285750" lvl="0" indent="-285750" algn="just">
              <a:lnSpc>
                <a:spcPct val="150000"/>
              </a:lnSpc>
              <a:buFont typeface="Arial" pitchFamily="34" charset="0"/>
              <a:buChar char="•"/>
            </a:pPr>
            <a:r>
              <a:rPr lang="fr-FR" sz="1400" dirty="0" smtClean="0">
                <a:latin typeface="Arial" pitchFamily="34" charset="0"/>
                <a:cs typeface="Arial" pitchFamily="34" charset="0"/>
              </a:rPr>
              <a:t>Les canaux classiques de communication utilisés (presse, mairie / CCAS, CLIC, caisse de retraite) sont des leviers pertinents pour communiquer auprès des retraités sur les actions de prévention mises en place.</a:t>
            </a:r>
          </a:p>
          <a:p>
            <a:pPr marL="285750" lvl="0" indent="-285750" algn="just">
              <a:lnSpc>
                <a:spcPct val="150000"/>
              </a:lnSpc>
              <a:buFont typeface="Arial" pitchFamily="34" charset="0"/>
              <a:buChar char="•"/>
            </a:pPr>
            <a:endParaRPr lang="fr-FR" sz="1400" dirty="0" smtClean="0">
              <a:latin typeface="Arial" pitchFamily="34" charset="0"/>
              <a:cs typeface="Arial" pitchFamily="34" charset="0"/>
            </a:endParaRPr>
          </a:p>
          <a:p>
            <a:pPr marL="285750" indent="-285750" algn="just">
              <a:lnSpc>
                <a:spcPct val="150000"/>
              </a:lnSpc>
              <a:buFont typeface="Arial" pitchFamily="34" charset="0"/>
              <a:buChar char="•"/>
            </a:pPr>
            <a:r>
              <a:rPr lang="fr-FR" sz="1400" b="1" dirty="0" smtClean="0">
                <a:latin typeface="Arial" pitchFamily="34" charset="0"/>
                <a:cs typeface="Arial" pitchFamily="34" charset="0"/>
              </a:rPr>
              <a:t>Les </a:t>
            </a:r>
            <a:r>
              <a:rPr lang="fr-FR" sz="1400" b="1" dirty="0">
                <a:latin typeface="Arial" pitchFamily="34" charset="0"/>
                <a:cs typeface="Arial" pitchFamily="34" charset="0"/>
              </a:rPr>
              <a:t>clubs de retraités et les sites internet semblent être d’autres canaux de communication plébiscités à encourager ; </a:t>
            </a:r>
            <a:r>
              <a:rPr lang="fr-FR" sz="1400" dirty="0" smtClean="0">
                <a:latin typeface="Arial" pitchFamily="34" charset="0"/>
                <a:cs typeface="Arial" pitchFamily="34" charset="0"/>
              </a:rPr>
              <a:t>d’après le président de la fédération </a:t>
            </a:r>
            <a:r>
              <a:rPr lang="fr-FR" sz="1400" dirty="0" err="1" smtClean="0">
                <a:latin typeface="Arial" pitchFamily="34" charset="0"/>
                <a:cs typeface="Arial" pitchFamily="34" charset="0"/>
              </a:rPr>
              <a:t>GeMouv</a:t>
            </a:r>
            <a:r>
              <a:rPr lang="fr-FR" sz="1400" dirty="0" smtClean="0">
                <a:latin typeface="Arial" pitchFamily="34" charset="0"/>
                <a:cs typeface="Arial" pitchFamily="34" charset="0"/>
              </a:rPr>
              <a:t> 35, les programmes d’actions </a:t>
            </a:r>
            <a:r>
              <a:rPr lang="fr-FR" sz="1400" dirty="0">
                <a:latin typeface="Arial" pitchFamily="34" charset="0"/>
                <a:cs typeface="Arial" pitchFamily="34" charset="0"/>
              </a:rPr>
              <a:t>pourraient </a:t>
            </a:r>
            <a:r>
              <a:rPr lang="fr-FR" sz="1400" dirty="0" smtClean="0">
                <a:latin typeface="Arial" pitchFamily="34" charset="0"/>
                <a:cs typeface="Arial" pitchFamily="34" charset="0"/>
              </a:rPr>
              <a:t>être diffusés aux </a:t>
            </a:r>
            <a:r>
              <a:rPr lang="fr-FR" sz="1400" dirty="0">
                <a:latin typeface="Arial" pitchFamily="34" charset="0"/>
                <a:cs typeface="Arial" pitchFamily="34" charset="0"/>
              </a:rPr>
              <a:t>délégués de secteurs (1 secteur regroupant plusieurs communes</a:t>
            </a:r>
            <a:r>
              <a:rPr lang="fr-FR" sz="1400" dirty="0" smtClean="0">
                <a:latin typeface="Arial" pitchFamily="34" charset="0"/>
                <a:cs typeface="Arial" pitchFamily="34" charset="0"/>
              </a:rPr>
              <a:t>). </a:t>
            </a:r>
            <a:r>
              <a:rPr lang="fr-FR" sz="1400" dirty="0">
                <a:latin typeface="Arial" pitchFamily="34" charset="0"/>
                <a:cs typeface="Arial" pitchFamily="34" charset="0"/>
              </a:rPr>
              <a:t>Les sites internet des membres de la conférence des financeurs peuvent par ailleurs être de bons relais des programmations d’actions sur les territoires</a:t>
            </a:r>
            <a:r>
              <a:rPr lang="fr-FR" sz="1400" b="1" dirty="0" smtClean="0">
                <a:latin typeface="Arial" pitchFamily="34" charset="0"/>
                <a:cs typeface="Arial" pitchFamily="34" charset="0"/>
              </a:rPr>
              <a:t>.</a:t>
            </a:r>
            <a:r>
              <a:rPr lang="fr-FR" sz="1400" dirty="0">
                <a:latin typeface="Arial" pitchFamily="34" charset="0"/>
                <a:cs typeface="Arial" pitchFamily="34" charset="0"/>
              </a:rPr>
              <a:t> Les canaux de communication doivent être choisis en fonction du public cible</a:t>
            </a:r>
          </a:p>
          <a:p>
            <a:pPr marL="285750" lvl="0" indent="-285750" algn="just">
              <a:lnSpc>
                <a:spcPct val="150000"/>
              </a:lnSpc>
              <a:buFont typeface="Arial" pitchFamily="34" charset="0"/>
              <a:buChar char="•"/>
            </a:pPr>
            <a:endParaRPr lang="fr-FR" sz="1400" dirty="0">
              <a:latin typeface="Arial" pitchFamily="34" charset="0"/>
              <a:cs typeface="Arial" pitchFamily="34" charset="0"/>
            </a:endParaRPr>
          </a:p>
          <a:p>
            <a:pPr marL="285750" lvl="0" indent="-285750" algn="just">
              <a:lnSpc>
                <a:spcPct val="150000"/>
              </a:lnSpc>
              <a:buFont typeface="Arial" pitchFamily="34" charset="0"/>
              <a:buChar char="•"/>
            </a:pPr>
            <a:r>
              <a:rPr lang="fr-FR" sz="1400" dirty="0">
                <a:latin typeface="Arial" pitchFamily="34" charset="0"/>
                <a:cs typeface="Arial" pitchFamily="34" charset="0"/>
              </a:rPr>
              <a:t>Ces actions de communication permettent de mobiliser en général les personnes plus autonomes ; ainsi, en complément de ces actions, le repérage et l’orientation par des professionnels doit permettre de mobiliser les plus isolés et </a:t>
            </a:r>
            <a:r>
              <a:rPr lang="fr-FR" sz="1400" dirty="0" smtClean="0">
                <a:latin typeface="Arial" pitchFamily="34" charset="0"/>
                <a:cs typeface="Arial" pitchFamily="34" charset="0"/>
              </a:rPr>
              <a:t>fragiles</a:t>
            </a:r>
            <a:endParaRPr lang="fr-FR" sz="1400" dirty="0">
              <a:latin typeface="Arial" pitchFamily="34" charset="0"/>
              <a:cs typeface="Arial" pitchFamily="34" charset="0"/>
            </a:endParaRPr>
          </a:p>
          <a:p>
            <a:pPr marL="285750" indent="-285750" algn="just">
              <a:lnSpc>
                <a:spcPct val="150000"/>
              </a:lnSpc>
              <a:buFontTx/>
              <a:buChar char="-"/>
            </a:pPr>
            <a:endParaRPr lang="fr-FR" sz="1400" dirty="0">
              <a:latin typeface="Arial" pitchFamily="34" charset="0"/>
              <a:cs typeface="Arial" pitchFamily="34" charset="0"/>
            </a:endParaRPr>
          </a:p>
        </p:txBody>
      </p:sp>
    </p:spTree>
    <p:extLst>
      <p:ext uri="{BB962C8B-B14F-4D97-AF65-F5344CB8AC3E}">
        <p14:creationId xmlns:p14="http://schemas.microsoft.com/office/powerpoint/2010/main" val="398518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5900" y="2564904"/>
            <a:ext cx="9143538" cy="1066800"/>
          </a:xfrm>
        </p:spPr>
        <p:txBody>
          <a:bodyPr anchor="t"/>
          <a:lstStyle/>
          <a:p>
            <a:pPr algn="ctr"/>
            <a:r>
              <a:rPr lang="fr-FR" b="1" dirty="0" smtClean="0"/>
              <a:t>3) Maillage du territoire</a:t>
            </a:r>
            <a:endParaRPr lang="fr-FR" b="1" dirty="0"/>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45</a:t>
            </a:fld>
            <a:endParaRPr lang="fr-FR" sz="1400"/>
          </a:p>
        </p:txBody>
      </p:sp>
    </p:spTree>
    <p:extLst>
      <p:ext uri="{BB962C8B-B14F-4D97-AF65-F5344CB8AC3E}">
        <p14:creationId xmlns:p14="http://schemas.microsoft.com/office/powerpoint/2010/main" val="38700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7456" y="57944"/>
            <a:ext cx="10107892" cy="1066800"/>
          </a:xfrm>
        </p:spPr>
        <p:txBody>
          <a:bodyPr anchor="ctr"/>
          <a:lstStyle/>
          <a:p>
            <a:r>
              <a:rPr lang="fr-FR" dirty="0" smtClean="0"/>
              <a:t>Cartographies des actions /agence départementale</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46</a:t>
            </a:fld>
            <a:endParaRPr lang="fr-F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076"/>
          <a:stretch/>
        </p:blipFill>
        <p:spPr bwMode="auto">
          <a:xfrm>
            <a:off x="2133972" y="985292"/>
            <a:ext cx="3913769" cy="531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601" t="13759" r="32699" b="5084"/>
          <a:stretch/>
        </p:blipFill>
        <p:spPr bwMode="auto">
          <a:xfrm>
            <a:off x="6526460" y="876599"/>
            <a:ext cx="3887614" cy="54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au 5">
            <a:extLst>
              <a:ext uri="{FF2B5EF4-FFF2-40B4-BE49-F238E27FC236}">
                <a16:creationId xmlns="" xmlns:a16="http://schemas.microsoft.com/office/drawing/2014/main" id="{B383ACDB-38B0-42E7-9F67-E6A222437A6C}"/>
              </a:ext>
            </a:extLst>
          </p:cNvPr>
          <p:cNvGraphicFramePr>
            <a:graphicFrameLocks noGrp="1"/>
          </p:cNvGraphicFramePr>
          <p:nvPr>
            <p:extLst>
              <p:ext uri="{D42A27DB-BD31-4B8C-83A1-F6EECF244321}">
                <p14:modId xmlns:p14="http://schemas.microsoft.com/office/powerpoint/2010/main" val="3229951114"/>
              </p:ext>
            </p:extLst>
          </p:nvPr>
        </p:nvGraphicFramePr>
        <p:xfrm>
          <a:off x="7606580" y="5217497"/>
          <a:ext cx="3663999" cy="1650003"/>
        </p:xfrm>
        <a:graphic>
          <a:graphicData uri="http://schemas.openxmlformats.org/drawingml/2006/table">
            <a:tbl>
              <a:tblPr firstRow="1" bandRow="1">
                <a:tableStyleId>{5C22544A-7EE6-4342-B048-85BDC9FD1C3A}</a:tableStyleId>
              </a:tblPr>
              <a:tblGrid>
                <a:gridCol w="1143719">
                  <a:extLst>
                    <a:ext uri="{9D8B030D-6E8A-4147-A177-3AD203B41FA5}">
                      <a16:colId xmlns="" xmlns:a16="http://schemas.microsoft.com/office/drawing/2014/main" val="4039127137"/>
                    </a:ext>
                  </a:extLst>
                </a:gridCol>
                <a:gridCol w="864096">
                  <a:extLst>
                    <a:ext uri="{9D8B030D-6E8A-4147-A177-3AD203B41FA5}">
                      <a16:colId xmlns="" xmlns:a16="http://schemas.microsoft.com/office/drawing/2014/main" val="959804557"/>
                    </a:ext>
                  </a:extLst>
                </a:gridCol>
                <a:gridCol w="864096">
                  <a:extLst>
                    <a:ext uri="{9D8B030D-6E8A-4147-A177-3AD203B41FA5}">
                      <a16:colId xmlns="" xmlns:a16="http://schemas.microsoft.com/office/drawing/2014/main" val="50367434"/>
                    </a:ext>
                  </a:extLst>
                </a:gridCol>
                <a:gridCol w="792088">
                  <a:extLst>
                    <a:ext uri="{9D8B030D-6E8A-4147-A177-3AD203B41FA5}">
                      <a16:colId xmlns="" xmlns:a16="http://schemas.microsoft.com/office/drawing/2014/main" val="3822200197"/>
                    </a:ext>
                  </a:extLst>
                </a:gridCol>
              </a:tblGrid>
              <a:tr h="659775">
                <a:tc>
                  <a:txBody>
                    <a:bodyPr/>
                    <a:lstStyle/>
                    <a:p>
                      <a:r>
                        <a:rPr lang="fr-FR" sz="1100" dirty="0" smtClean="0"/>
                        <a:t>Territoire</a:t>
                      </a:r>
                      <a:endParaRPr lang="fr-FR" sz="1100" dirty="0"/>
                    </a:p>
                  </a:txBody>
                  <a:tcPr/>
                </a:tc>
                <a:tc>
                  <a:txBody>
                    <a:bodyPr/>
                    <a:lstStyle/>
                    <a:p>
                      <a:r>
                        <a:rPr lang="fr-FR" sz="1100" dirty="0"/>
                        <a:t>Nb PA &gt; 60 ans</a:t>
                      </a:r>
                    </a:p>
                  </a:txBody>
                  <a:tcPr/>
                </a:tc>
                <a:tc>
                  <a:txBody>
                    <a:bodyPr/>
                    <a:lstStyle/>
                    <a:p>
                      <a:r>
                        <a:rPr lang="fr-FR" sz="1100" dirty="0"/>
                        <a:t>Nb actions financées</a:t>
                      </a:r>
                    </a:p>
                  </a:txBody>
                  <a:tcPr/>
                </a:tc>
                <a:tc>
                  <a:txBody>
                    <a:bodyPr/>
                    <a:lstStyle/>
                    <a:p>
                      <a:r>
                        <a:rPr lang="fr-FR" sz="1100" dirty="0"/>
                        <a:t>Ratio PA /</a:t>
                      </a:r>
                    </a:p>
                    <a:p>
                      <a:r>
                        <a:rPr lang="fr-FR" sz="1100" dirty="0"/>
                        <a:t>action financée</a:t>
                      </a:r>
                    </a:p>
                  </a:txBody>
                  <a:tcPr/>
                </a:tc>
                <a:extLst>
                  <a:ext uri="{0D108BD9-81ED-4DB2-BD59-A6C34878D82A}">
                    <a16:rowId xmlns="" xmlns:a16="http://schemas.microsoft.com/office/drawing/2014/main" val="3123050932"/>
                  </a:ext>
                </a:extLst>
              </a:tr>
              <a:tr h="296001">
                <a:tc>
                  <a:txBody>
                    <a:bodyPr/>
                    <a:lstStyle/>
                    <a:p>
                      <a:r>
                        <a:rPr lang="fr-FR" sz="1100" dirty="0"/>
                        <a:t>Pays </a:t>
                      </a:r>
                      <a:r>
                        <a:rPr lang="fr-FR" sz="1100" dirty="0" smtClean="0"/>
                        <a:t>Rennes</a:t>
                      </a:r>
                      <a:endParaRPr lang="fr-FR" sz="1100" dirty="0"/>
                    </a:p>
                  </a:txBody>
                  <a:tcPr/>
                </a:tc>
                <a:tc>
                  <a:txBody>
                    <a:bodyPr/>
                    <a:lstStyle/>
                    <a:p>
                      <a:pPr algn="ctr"/>
                      <a:r>
                        <a:rPr lang="fr-FR" sz="1100" dirty="0"/>
                        <a:t>95 555</a:t>
                      </a:r>
                    </a:p>
                  </a:txBody>
                  <a:tcPr/>
                </a:tc>
                <a:tc>
                  <a:txBody>
                    <a:bodyPr/>
                    <a:lstStyle/>
                    <a:p>
                      <a:pPr algn="ctr"/>
                      <a:r>
                        <a:rPr lang="fr-FR" sz="1100" dirty="0"/>
                        <a:t>128</a:t>
                      </a:r>
                    </a:p>
                  </a:txBody>
                  <a:tcPr/>
                </a:tc>
                <a:tc>
                  <a:txBody>
                    <a:bodyPr/>
                    <a:lstStyle/>
                    <a:p>
                      <a:pPr algn="ctr"/>
                      <a:r>
                        <a:rPr lang="fr-FR" sz="1100" dirty="0"/>
                        <a:t>746</a:t>
                      </a:r>
                    </a:p>
                  </a:txBody>
                  <a:tcPr/>
                </a:tc>
                <a:extLst>
                  <a:ext uri="{0D108BD9-81ED-4DB2-BD59-A6C34878D82A}">
                    <a16:rowId xmlns="" xmlns:a16="http://schemas.microsoft.com/office/drawing/2014/main" val="772166215"/>
                  </a:ext>
                </a:extLst>
              </a:tr>
              <a:tr h="296001">
                <a:tc>
                  <a:txBody>
                    <a:bodyPr/>
                    <a:lstStyle/>
                    <a:p>
                      <a:r>
                        <a:rPr lang="fr-FR" sz="1100" dirty="0"/>
                        <a:t>Pays </a:t>
                      </a:r>
                      <a:r>
                        <a:rPr lang="fr-FR" sz="1100" dirty="0" smtClean="0"/>
                        <a:t>St </a:t>
                      </a:r>
                      <a:r>
                        <a:rPr lang="fr-FR" sz="1100" dirty="0"/>
                        <a:t>Malo</a:t>
                      </a:r>
                    </a:p>
                  </a:txBody>
                  <a:tcPr/>
                </a:tc>
                <a:tc>
                  <a:txBody>
                    <a:bodyPr/>
                    <a:lstStyle/>
                    <a:p>
                      <a:pPr algn="ctr"/>
                      <a:r>
                        <a:rPr lang="fr-FR" sz="1100" dirty="0"/>
                        <a:t>51 434</a:t>
                      </a:r>
                    </a:p>
                  </a:txBody>
                  <a:tcPr/>
                </a:tc>
                <a:tc>
                  <a:txBody>
                    <a:bodyPr/>
                    <a:lstStyle/>
                    <a:p>
                      <a:pPr algn="ctr"/>
                      <a:r>
                        <a:rPr lang="fr-FR" sz="1100" dirty="0"/>
                        <a:t>46</a:t>
                      </a:r>
                    </a:p>
                  </a:txBody>
                  <a:tcPr/>
                </a:tc>
                <a:tc>
                  <a:txBody>
                    <a:bodyPr/>
                    <a:lstStyle/>
                    <a:p>
                      <a:pPr algn="ctr"/>
                      <a:r>
                        <a:rPr lang="fr-FR" sz="1100" dirty="0"/>
                        <a:t>1118</a:t>
                      </a:r>
                    </a:p>
                  </a:txBody>
                  <a:tcPr/>
                </a:tc>
                <a:extLst>
                  <a:ext uri="{0D108BD9-81ED-4DB2-BD59-A6C34878D82A}">
                    <a16:rowId xmlns="" xmlns:a16="http://schemas.microsoft.com/office/drawing/2014/main" val="254753916"/>
                  </a:ext>
                </a:extLst>
              </a:tr>
              <a:tr h="296001">
                <a:tc>
                  <a:txBody>
                    <a:bodyPr/>
                    <a:lstStyle/>
                    <a:p>
                      <a:r>
                        <a:rPr lang="fr-FR" sz="1100" dirty="0"/>
                        <a:t>Pays </a:t>
                      </a:r>
                      <a:r>
                        <a:rPr lang="fr-FR" sz="1100" dirty="0" smtClean="0"/>
                        <a:t>Fougères</a:t>
                      </a:r>
                      <a:endParaRPr lang="fr-FR" sz="1100" dirty="0"/>
                    </a:p>
                  </a:txBody>
                  <a:tcPr/>
                </a:tc>
                <a:tc>
                  <a:txBody>
                    <a:bodyPr/>
                    <a:lstStyle/>
                    <a:p>
                      <a:pPr algn="ctr"/>
                      <a:r>
                        <a:rPr lang="fr-FR" sz="1100" dirty="0"/>
                        <a:t>25 937</a:t>
                      </a:r>
                    </a:p>
                  </a:txBody>
                  <a:tcPr/>
                </a:tc>
                <a:tc>
                  <a:txBody>
                    <a:bodyPr/>
                    <a:lstStyle/>
                    <a:p>
                      <a:pPr algn="ctr"/>
                      <a:r>
                        <a:rPr lang="fr-FR" sz="1100" dirty="0"/>
                        <a:t>55</a:t>
                      </a:r>
                    </a:p>
                  </a:txBody>
                  <a:tcPr/>
                </a:tc>
                <a:tc>
                  <a:txBody>
                    <a:bodyPr/>
                    <a:lstStyle/>
                    <a:p>
                      <a:pPr algn="ctr"/>
                      <a:r>
                        <a:rPr lang="fr-FR" sz="1100" dirty="0"/>
                        <a:t>471</a:t>
                      </a:r>
                    </a:p>
                  </a:txBody>
                  <a:tcPr/>
                </a:tc>
                <a:extLst>
                  <a:ext uri="{0D108BD9-81ED-4DB2-BD59-A6C34878D82A}">
                    <a16:rowId xmlns="" xmlns:a16="http://schemas.microsoft.com/office/drawing/2014/main" val="738971566"/>
                  </a:ext>
                </a:extLst>
              </a:tr>
            </a:tbl>
          </a:graphicData>
        </a:graphic>
      </p:graphicFrame>
      <p:sp>
        <p:nvSpPr>
          <p:cNvPr id="7" name="ZoneTexte 6"/>
          <p:cNvSpPr txBox="1"/>
          <p:nvPr/>
        </p:nvSpPr>
        <p:spPr>
          <a:xfrm>
            <a:off x="6276652" y="874812"/>
            <a:ext cx="4481388" cy="334707"/>
          </a:xfrm>
          <a:prstGeom prst="rect">
            <a:avLst/>
          </a:prstGeom>
          <a:solidFill>
            <a:schemeClr val="bg1"/>
          </a:solidFill>
        </p:spPr>
        <p:txBody>
          <a:bodyPr wrap="square" rtlCol="0">
            <a:spAutoFit/>
          </a:bodyPr>
          <a:lstStyle/>
          <a:p>
            <a:pPr algn="ctr">
              <a:lnSpc>
                <a:spcPct val="150000"/>
              </a:lnSpc>
            </a:pPr>
            <a:r>
              <a:rPr lang="fr-FR" sz="1050" b="1" dirty="0" smtClean="0">
                <a:latin typeface="Arial" pitchFamily="34" charset="0"/>
                <a:cs typeface="Arial" pitchFamily="34" charset="0"/>
              </a:rPr>
              <a:t>Ratio Nb personnes de 60 ans et + du territoire / action financée</a:t>
            </a:r>
            <a:endParaRPr lang="fr-FR" sz="1050" b="1" dirty="0">
              <a:latin typeface="Arial" pitchFamily="34" charset="0"/>
              <a:cs typeface="Arial" pitchFamily="34" charset="0"/>
            </a:endParaRPr>
          </a:p>
        </p:txBody>
      </p:sp>
    </p:spTree>
    <p:extLst>
      <p:ext uri="{BB962C8B-B14F-4D97-AF65-F5344CB8AC3E}">
        <p14:creationId xmlns:p14="http://schemas.microsoft.com/office/powerpoint/2010/main" val="215388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7456" y="57944"/>
            <a:ext cx="10107892" cy="1066800"/>
          </a:xfrm>
        </p:spPr>
        <p:txBody>
          <a:bodyPr anchor="ctr"/>
          <a:lstStyle/>
          <a:p>
            <a:r>
              <a:rPr lang="fr-FR" dirty="0" smtClean="0"/>
              <a:t>Cartographies des actions /EPCI &amp; Commune</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47</a:t>
            </a:fld>
            <a:endParaRPr lang="fr-F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177" r="2816"/>
          <a:stretch/>
        </p:blipFill>
        <p:spPr bwMode="auto">
          <a:xfrm>
            <a:off x="2075554" y="980728"/>
            <a:ext cx="3782949" cy="525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460" y="962844"/>
            <a:ext cx="3793724" cy="52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26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F28FB93-0A08-4E7D-8E63-9EFA29F1E093}" type="slidenum">
              <a:rPr lang="fr-FR" sz="1400" smtClean="0"/>
              <a:pPr/>
              <a:t>48</a:t>
            </a:fld>
            <a:endParaRPr lang="fr-FR" dirty="0"/>
          </a:p>
        </p:txBody>
      </p:sp>
      <p:sp>
        <p:nvSpPr>
          <p:cNvPr id="6" name="Titre 1"/>
          <p:cNvSpPr>
            <a:spLocks noGrp="1"/>
          </p:cNvSpPr>
          <p:nvPr>
            <p:ph type="title"/>
          </p:nvPr>
        </p:nvSpPr>
        <p:spPr>
          <a:xfrm>
            <a:off x="1437456" y="332656"/>
            <a:ext cx="8977436" cy="1066800"/>
          </a:xfrm>
        </p:spPr>
        <p:txBody>
          <a:bodyPr anchor="ctr"/>
          <a:lstStyle/>
          <a:p>
            <a:pPr algn="ctr"/>
            <a:r>
              <a:rPr lang="fr-FR" dirty="0" smtClean="0"/>
              <a:t>Comparaison avec la cartographie des territoires fragiles</a:t>
            </a:r>
            <a:endParaRPr lang="fr-FR" dirty="0"/>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1845940" y="1818878"/>
            <a:ext cx="4392488" cy="4202410"/>
          </a:xfrm>
          <a:prstGeom prst="rect">
            <a:avLst/>
          </a:prstGeom>
          <a:noFill/>
          <a:ln>
            <a:noFill/>
          </a:ln>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77" r="2816"/>
          <a:stretch/>
        </p:blipFill>
        <p:spPr bwMode="auto">
          <a:xfrm>
            <a:off x="7102524" y="1617315"/>
            <a:ext cx="3166346" cy="439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939"/>
          <a:stretch/>
        </p:blipFill>
        <p:spPr bwMode="auto">
          <a:xfrm>
            <a:off x="1053852" y="5382344"/>
            <a:ext cx="189406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319164" y="1447792"/>
            <a:ext cx="3991272" cy="397032"/>
          </a:xfrm>
          <a:prstGeom prst="rect">
            <a:avLst/>
          </a:prstGeom>
          <a:noFill/>
        </p:spPr>
        <p:txBody>
          <a:bodyPr wrap="square" rtlCol="0">
            <a:spAutoFit/>
          </a:bodyPr>
          <a:lstStyle/>
          <a:p>
            <a:pPr algn="ctr">
              <a:lnSpc>
                <a:spcPct val="90000"/>
              </a:lnSpc>
            </a:pPr>
            <a:r>
              <a:rPr lang="fr-FR" sz="1100" dirty="0" smtClean="0"/>
              <a:t>Indice de Fragilité des personnes âgées sur les EPCI- D’après Diagnostic COMPAS 2016</a:t>
            </a:r>
            <a:endParaRPr lang="fr-FR" sz="1100" dirty="0"/>
          </a:p>
        </p:txBody>
      </p:sp>
    </p:spTree>
    <p:extLst>
      <p:ext uri="{BB962C8B-B14F-4D97-AF65-F5344CB8AC3E}">
        <p14:creationId xmlns:p14="http://schemas.microsoft.com/office/powerpoint/2010/main" val="26572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642" y="1597533"/>
            <a:ext cx="4762460" cy="465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592" y="1597533"/>
            <a:ext cx="4662044" cy="465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2017191" y="332656"/>
            <a:ext cx="7811896" cy="1066800"/>
          </a:xfrm>
        </p:spPr>
        <p:txBody>
          <a:bodyPr anchor="t"/>
          <a:lstStyle/>
          <a:p>
            <a:pPr algn="ctr"/>
            <a:r>
              <a:rPr lang="fr-FR" dirty="0" smtClean="0"/>
              <a:t>Répartition des catégories d’action par territoire d’agence départementale</a:t>
            </a:r>
            <a:endParaRPr lang="fr-FR" dirty="0"/>
          </a:p>
        </p:txBody>
      </p:sp>
      <p:sp>
        <p:nvSpPr>
          <p:cNvPr id="5" name="Espace réservé du numéro de diapositive 4"/>
          <p:cNvSpPr>
            <a:spLocks noGrp="1"/>
          </p:cNvSpPr>
          <p:nvPr>
            <p:ph type="sldNum" sz="quarter" idx="12"/>
          </p:nvPr>
        </p:nvSpPr>
        <p:spPr>
          <a:xfrm>
            <a:off x="9549302" y="6516865"/>
            <a:ext cx="936319" cy="228600"/>
          </a:xfrm>
        </p:spPr>
        <p:txBody>
          <a:bodyPr/>
          <a:lstStyle/>
          <a:p>
            <a:fld id="{DF28FB93-0A08-4E7D-8E63-9EFA29F1E093}" type="slidenum">
              <a:rPr lang="fr-FR" smtClean="0"/>
              <a:pPr/>
              <a:t>49</a:t>
            </a:fld>
            <a:endParaRPr lang="fr-FR"/>
          </a:p>
        </p:txBody>
      </p:sp>
      <p:sp>
        <p:nvSpPr>
          <p:cNvPr id="7" name="ZoneTexte 6"/>
          <p:cNvSpPr txBox="1"/>
          <p:nvPr/>
        </p:nvSpPr>
        <p:spPr>
          <a:xfrm>
            <a:off x="1413892" y="1625116"/>
            <a:ext cx="3024336" cy="424732"/>
          </a:xfrm>
          <a:prstGeom prst="rect">
            <a:avLst/>
          </a:prstGeom>
          <a:noFill/>
        </p:spPr>
        <p:txBody>
          <a:bodyPr wrap="square" rtlCol="0">
            <a:spAutoFit/>
          </a:bodyPr>
          <a:lstStyle/>
          <a:p>
            <a:pPr>
              <a:lnSpc>
                <a:spcPct val="90000"/>
              </a:lnSpc>
            </a:pPr>
            <a:r>
              <a:rPr lang="fr-FR" sz="2400" dirty="0" smtClean="0"/>
              <a:t>Pays de Rennes</a:t>
            </a:r>
            <a:endParaRPr lang="fr-FR" sz="2400" dirty="0"/>
          </a:p>
        </p:txBody>
      </p:sp>
      <p:sp>
        <p:nvSpPr>
          <p:cNvPr id="13" name="ZoneTexte 12"/>
          <p:cNvSpPr txBox="1"/>
          <p:nvPr/>
        </p:nvSpPr>
        <p:spPr>
          <a:xfrm>
            <a:off x="6623959" y="1700808"/>
            <a:ext cx="3024336" cy="424732"/>
          </a:xfrm>
          <a:prstGeom prst="rect">
            <a:avLst/>
          </a:prstGeom>
          <a:noFill/>
        </p:spPr>
        <p:txBody>
          <a:bodyPr wrap="square" rtlCol="0">
            <a:spAutoFit/>
          </a:bodyPr>
          <a:lstStyle/>
          <a:p>
            <a:pPr>
              <a:lnSpc>
                <a:spcPct val="90000"/>
              </a:lnSpc>
            </a:pPr>
            <a:r>
              <a:rPr lang="fr-FR" sz="2400" dirty="0" smtClean="0"/>
              <a:t>Pays de St Malo</a:t>
            </a:r>
            <a:endParaRPr lang="fr-FR" sz="2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0716" y="5733256"/>
            <a:ext cx="2643170" cy="103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86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97868" y="116632"/>
            <a:ext cx="10362736" cy="1066800"/>
          </a:xfrm>
        </p:spPr>
        <p:txBody>
          <a:bodyPr anchor="ctr"/>
          <a:lstStyle/>
          <a:p>
            <a:pPr algn="ctr" defTabSz="914400">
              <a:lnSpc>
                <a:spcPct val="90000"/>
              </a:lnSpc>
              <a:spcBef>
                <a:spcPts val="0"/>
              </a:spcBef>
              <a:buNone/>
            </a:pPr>
            <a:r>
              <a:rPr lang="fr-FR" sz="3200" b="0" i="0" spc="-30" dirty="0" smtClean="0">
                <a:solidFill>
                  <a:srgbClr val="A6B727"/>
                </a:solidFill>
                <a:latin typeface="Euphemia"/>
                <a:ea typeface="+mj-ea"/>
                <a:cs typeface="+mj-cs"/>
              </a:rPr>
              <a:t>Méthodologie</a:t>
            </a:r>
            <a:endParaRPr lang="fr-FR" sz="3200" b="0" i="0" spc="-30" dirty="0">
              <a:solidFill>
                <a:srgbClr val="A6B727"/>
              </a:solidFill>
              <a:latin typeface="Euphemia"/>
              <a:ea typeface="+mj-ea"/>
              <a:cs typeface="+mj-cs"/>
            </a:endParaRPr>
          </a:p>
        </p:txBody>
      </p:sp>
      <p:sp>
        <p:nvSpPr>
          <p:cNvPr id="2" name="Espace réservé du contenu 1"/>
          <p:cNvSpPr>
            <a:spLocks noGrp="1"/>
          </p:cNvSpPr>
          <p:nvPr>
            <p:ph idx="1"/>
          </p:nvPr>
        </p:nvSpPr>
        <p:spPr>
          <a:xfrm>
            <a:off x="837828" y="980728"/>
            <a:ext cx="11017224" cy="5472608"/>
          </a:xfrm>
        </p:spPr>
        <p:txBody>
          <a:bodyPr>
            <a:normAutofit/>
          </a:bodyPr>
          <a:lstStyle/>
          <a:p>
            <a:pPr marL="320040" lvl="1" indent="0">
              <a:lnSpc>
                <a:spcPct val="160000"/>
              </a:lnSpc>
              <a:buNone/>
            </a:pPr>
            <a:r>
              <a:rPr lang="fr-FR" sz="1400" b="1" dirty="0" smtClean="0">
                <a:latin typeface="Arial" pitchFamily="34" charset="0"/>
                <a:cs typeface="Arial" pitchFamily="34" charset="0"/>
              </a:rPr>
              <a:t>1) Origine des données</a:t>
            </a:r>
          </a:p>
          <a:p>
            <a:pPr lvl="1">
              <a:lnSpc>
                <a:spcPct val="110000"/>
              </a:lnSpc>
            </a:pPr>
            <a:r>
              <a:rPr lang="fr-FR" sz="1200" dirty="0" smtClean="0">
                <a:latin typeface="Arial" pitchFamily="34" charset="0"/>
                <a:cs typeface="Arial" pitchFamily="34" charset="0"/>
              </a:rPr>
              <a:t>Données quantitatives Site Conférence des Financeurs </a:t>
            </a:r>
            <a:r>
              <a:rPr lang="fr-FR" sz="1200" dirty="0">
                <a:latin typeface="Arial" pitchFamily="34" charset="0"/>
                <a:cs typeface="Arial" pitchFamily="34" charset="0"/>
              </a:rPr>
              <a:t>et A</a:t>
            </a:r>
            <a:r>
              <a:rPr lang="fr-FR" sz="1200" dirty="0" smtClean="0">
                <a:latin typeface="Arial" pitchFamily="34" charset="0"/>
                <a:cs typeface="Arial" pitchFamily="34" charset="0"/>
              </a:rPr>
              <a:t>ppels à candidature – Projets 2016 &amp; 2017</a:t>
            </a:r>
            <a:endParaRPr lang="fr-FR" sz="1200" dirty="0">
              <a:latin typeface="Arial" pitchFamily="34" charset="0"/>
              <a:cs typeface="Arial" pitchFamily="34" charset="0"/>
            </a:endParaRPr>
          </a:p>
          <a:p>
            <a:pPr lvl="1">
              <a:lnSpc>
                <a:spcPct val="110000"/>
              </a:lnSpc>
            </a:pPr>
            <a:r>
              <a:rPr lang="fr-FR" sz="1200" dirty="0" smtClean="0">
                <a:latin typeface="Arial" pitchFamily="34" charset="0"/>
                <a:cs typeface="Arial" pitchFamily="34" charset="0"/>
              </a:rPr>
              <a:t>Entretiens semi-directifs </a:t>
            </a:r>
            <a:r>
              <a:rPr lang="fr-FR" sz="1600" dirty="0" smtClean="0">
                <a:latin typeface="Arial" pitchFamily="34" charset="0"/>
                <a:cs typeface="Arial" pitchFamily="34" charset="0"/>
              </a:rPr>
              <a:t>:</a:t>
            </a:r>
            <a:endParaRPr lang="fr-FR" sz="1600" dirty="0">
              <a:latin typeface="Arial" pitchFamily="34" charset="0"/>
              <a:cs typeface="Arial" pitchFamily="34" charset="0"/>
            </a:endParaRPr>
          </a:p>
          <a:p>
            <a:pPr lvl="2">
              <a:lnSpc>
                <a:spcPct val="120000"/>
              </a:lnSpc>
            </a:pPr>
            <a:r>
              <a:rPr lang="fr-FR" sz="1100" dirty="0" smtClean="0">
                <a:latin typeface="Arial" pitchFamily="34" charset="0"/>
                <a:cs typeface="Arial" pitchFamily="34" charset="0"/>
              </a:rPr>
              <a:t>6 Opérateurs: 		</a:t>
            </a:r>
            <a:r>
              <a:rPr lang="fr-FR" sz="1100" dirty="0" err="1" smtClean="0">
                <a:latin typeface="Arial" pitchFamily="34" charset="0"/>
                <a:cs typeface="Arial" pitchFamily="34" charset="0"/>
              </a:rPr>
              <a:t>Siel</a:t>
            </a:r>
            <a:r>
              <a:rPr lang="fr-FR" sz="1100" dirty="0" smtClean="0">
                <a:latin typeface="Arial" pitchFamily="34" charset="0"/>
                <a:cs typeface="Arial" pitchFamily="34" charset="0"/>
              </a:rPr>
              <a:t> Bleu, Kiné Ouest Prévention, Sport pour tous, </a:t>
            </a:r>
            <a:r>
              <a:rPr lang="fr-FR" sz="1100" dirty="0" err="1" smtClean="0">
                <a:latin typeface="Arial" pitchFamily="34" charset="0"/>
                <a:cs typeface="Arial" pitchFamily="34" charset="0"/>
              </a:rPr>
              <a:t>Soliha</a:t>
            </a:r>
            <a:r>
              <a:rPr lang="fr-FR" sz="1100" dirty="0" smtClean="0">
                <a:latin typeface="Arial" pitchFamily="34" charset="0"/>
                <a:cs typeface="Arial" pitchFamily="34" charset="0"/>
              </a:rPr>
              <a:t>, ASEPT, </a:t>
            </a:r>
            <a:r>
              <a:rPr lang="fr-FR" sz="1100" dirty="0" err="1" smtClean="0">
                <a:latin typeface="Arial" pitchFamily="34" charset="0"/>
                <a:cs typeface="Arial" pitchFamily="34" charset="0"/>
              </a:rPr>
              <a:t>Brain</a:t>
            </a:r>
            <a:r>
              <a:rPr lang="fr-FR" sz="1100" dirty="0" smtClean="0">
                <a:latin typeface="Arial" pitchFamily="34" charset="0"/>
                <a:cs typeface="Arial" pitchFamily="34" charset="0"/>
              </a:rPr>
              <a:t> Up</a:t>
            </a:r>
            <a:endParaRPr lang="fr-FR" sz="1100" dirty="0">
              <a:latin typeface="Arial" pitchFamily="34" charset="0"/>
              <a:cs typeface="Arial" pitchFamily="34" charset="0"/>
            </a:endParaRPr>
          </a:p>
          <a:p>
            <a:pPr lvl="2">
              <a:lnSpc>
                <a:spcPct val="120000"/>
              </a:lnSpc>
            </a:pPr>
            <a:r>
              <a:rPr lang="fr-FR" sz="1100" dirty="0">
                <a:latin typeface="Arial" pitchFamily="34" charset="0"/>
                <a:cs typeface="Arial" pitchFamily="34" charset="0"/>
              </a:rPr>
              <a:t>8</a:t>
            </a:r>
            <a:r>
              <a:rPr lang="fr-FR" sz="1100" dirty="0" smtClean="0">
                <a:latin typeface="Arial" pitchFamily="34" charset="0"/>
                <a:cs typeface="Arial" pitchFamily="34" charset="0"/>
              </a:rPr>
              <a:t> CLICs: 		St Malo, </a:t>
            </a:r>
            <a:r>
              <a:rPr lang="fr-FR" sz="1100" dirty="0" err="1" smtClean="0">
                <a:latin typeface="Arial" pitchFamily="34" charset="0"/>
                <a:cs typeface="Arial" pitchFamily="34" charset="0"/>
              </a:rPr>
              <a:t>Alli’Age</a:t>
            </a:r>
            <a:r>
              <a:rPr lang="fr-FR" sz="1100" dirty="0" smtClean="0">
                <a:latin typeface="Arial" pitchFamily="34" charset="0"/>
                <a:cs typeface="Arial" pitchFamily="34" charset="0"/>
              </a:rPr>
              <a:t>, Le Noroît, Haute Bretagne, Redon, Ille et </a:t>
            </a:r>
            <a:r>
              <a:rPr lang="fr-FR" sz="1100" dirty="0" err="1" smtClean="0">
                <a:latin typeface="Arial" pitchFamily="34" charset="0"/>
                <a:cs typeface="Arial" pitchFamily="34" charset="0"/>
              </a:rPr>
              <a:t>Illet</a:t>
            </a:r>
            <a:r>
              <a:rPr lang="fr-FR" sz="1100" dirty="0" smtClean="0">
                <a:latin typeface="Arial" pitchFamily="34" charset="0"/>
                <a:cs typeface="Arial" pitchFamily="34" charset="0"/>
              </a:rPr>
              <a:t>, Roche-aux-fées, Portes de Bretagne, Côte d’Emeraude</a:t>
            </a:r>
          </a:p>
          <a:p>
            <a:pPr lvl="2">
              <a:lnSpc>
                <a:spcPct val="120000"/>
              </a:lnSpc>
            </a:pPr>
            <a:r>
              <a:rPr lang="fr-FR" sz="1100" dirty="0" smtClean="0">
                <a:latin typeface="Arial" pitchFamily="34" charset="0"/>
                <a:cs typeface="Arial" pitchFamily="34" charset="0"/>
              </a:rPr>
              <a:t>2 Centres sociaux: 	Vitré, </a:t>
            </a:r>
            <a:r>
              <a:rPr lang="fr-FR" sz="1100" dirty="0" err="1" smtClean="0">
                <a:latin typeface="Arial" pitchFamily="34" charset="0"/>
                <a:cs typeface="Arial" pitchFamily="34" charset="0"/>
              </a:rPr>
              <a:t>Ty</a:t>
            </a:r>
            <a:r>
              <a:rPr lang="fr-FR" sz="1100" dirty="0" smtClean="0">
                <a:latin typeface="Arial" pitchFamily="34" charset="0"/>
                <a:cs typeface="Arial" pitchFamily="34" charset="0"/>
              </a:rPr>
              <a:t> </a:t>
            </a:r>
            <a:r>
              <a:rPr lang="fr-FR" sz="1100" dirty="0" err="1" smtClean="0">
                <a:latin typeface="Arial" pitchFamily="34" charset="0"/>
                <a:cs typeface="Arial" pitchFamily="34" charset="0"/>
              </a:rPr>
              <a:t>Blosne</a:t>
            </a:r>
            <a:r>
              <a:rPr lang="fr-FR" sz="1100" dirty="0" smtClean="0">
                <a:latin typeface="Arial" pitchFamily="34" charset="0"/>
                <a:cs typeface="Arial" pitchFamily="34" charset="0"/>
              </a:rPr>
              <a:t> (Rennes)</a:t>
            </a:r>
          </a:p>
          <a:p>
            <a:pPr lvl="2">
              <a:lnSpc>
                <a:spcPct val="120000"/>
              </a:lnSpc>
            </a:pPr>
            <a:r>
              <a:rPr lang="fr-FR" sz="1100" dirty="0" smtClean="0">
                <a:latin typeface="Arial" pitchFamily="34" charset="0"/>
                <a:cs typeface="Arial" pitchFamily="34" charset="0"/>
              </a:rPr>
              <a:t>Collectivités Territoriales:	CIAS à l’Ouest de Rennes, la Chapelle </a:t>
            </a:r>
            <a:r>
              <a:rPr lang="fr-FR" sz="1100" dirty="0" err="1" smtClean="0">
                <a:latin typeface="Arial" pitchFamily="34" charset="0"/>
                <a:cs typeface="Arial" pitchFamily="34" charset="0"/>
              </a:rPr>
              <a:t>Bouexic</a:t>
            </a:r>
            <a:endParaRPr lang="fr-FR" sz="1100" dirty="0" smtClean="0">
              <a:latin typeface="Arial" pitchFamily="34" charset="0"/>
              <a:cs typeface="Arial" pitchFamily="34" charset="0"/>
            </a:endParaRPr>
          </a:p>
          <a:p>
            <a:pPr lvl="2">
              <a:lnSpc>
                <a:spcPct val="120000"/>
              </a:lnSpc>
            </a:pPr>
            <a:r>
              <a:rPr lang="fr-FR" sz="1100" dirty="0" smtClean="0">
                <a:latin typeface="Arial" pitchFamily="34" charset="0"/>
                <a:cs typeface="Arial" pitchFamily="34" charset="0"/>
              </a:rPr>
              <a:t>Autres porteurs:		ASSIA, OPAR, Bistrots mémoire Rennais, Mutualité Française d’Ille-et-Vilaine</a:t>
            </a:r>
            <a:endParaRPr lang="fr-FR" sz="1000" dirty="0" smtClean="0">
              <a:latin typeface="Arial" pitchFamily="34" charset="0"/>
              <a:cs typeface="Arial" pitchFamily="34" charset="0"/>
            </a:endParaRPr>
          </a:p>
          <a:p>
            <a:pPr lvl="1">
              <a:lnSpc>
                <a:spcPct val="110000"/>
              </a:lnSpc>
            </a:pPr>
            <a:r>
              <a:rPr lang="fr-FR" sz="1200" dirty="0" smtClean="0">
                <a:latin typeface="Arial" pitchFamily="34" charset="0"/>
                <a:cs typeface="Arial" pitchFamily="34" charset="0"/>
              </a:rPr>
              <a:t>Observations:</a:t>
            </a:r>
          </a:p>
          <a:p>
            <a:pPr lvl="2">
              <a:lnSpc>
                <a:spcPct val="120000"/>
              </a:lnSpc>
            </a:pPr>
            <a:r>
              <a:rPr lang="fr-FR" sz="1100" dirty="0">
                <a:latin typeface="Arial" pitchFamily="34" charset="0"/>
                <a:cs typeface="Arial" pitchFamily="34" charset="0"/>
              </a:rPr>
              <a:t>Théâtre </a:t>
            </a:r>
            <a:r>
              <a:rPr lang="fr-FR" sz="1100" dirty="0" smtClean="0">
                <a:latin typeface="Arial" pitchFamily="34" charset="0"/>
                <a:cs typeface="Arial" pitchFamily="34" charset="0"/>
              </a:rPr>
              <a:t>forum - </a:t>
            </a:r>
            <a:r>
              <a:rPr lang="fr-FR" sz="1100" dirty="0">
                <a:latin typeface="Arial" pitchFamily="34" charset="0"/>
                <a:cs typeface="Arial" pitchFamily="34" charset="0"/>
              </a:rPr>
              <a:t>lancement </a:t>
            </a:r>
            <a:r>
              <a:rPr lang="fr-FR" sz="1100" dirty="0" smtClean="0">
                <a:latin typeface="Arial" pitchFamily="34" charset="0"/>
                <a:cs typeface="Arial" pitchFamily="34" charset="0"/>
              </a:rPr>
              <a:t>Vitré – Clic Roche-aux-fées &amp; Clic Portes de Bretagne</a:t>
            </a:r>
            <a:endParaRPr lang="fr-FR" sz="1100" dirty="0">
              <a:latin typeface="Arial" pitchFamily="34" charset="0"/>
              <a:cs typeface="Arial" pitchFamily="34" charset="0"/>
            </a:endParaRPr>
          </a:p>
          <a:p>
            <a:pPr lvl="2">
              <a:lnSpc>
                <a:spcPct val="120000"/>
              </a:lnSpc>
            </a:pPr>
            <a:r>
              <a:rPr lang="fr-FR" sz="1100" dirty="0">
                <a:latin typeface="Arial" pitchFamily="34" charset="0"/>
                <a:cs typeface="Arial" pitchFamily="34" charset="0"/>
              </a:rPr>
              <a:t>Conférence Sécurité </a:t>
            </a:r>
            <a:r>
              <a:rPr lang="fr-FR" sz="1100" dirty="0" smtClean="0">
                <a:latin typeface="Arial" pitchFamily="34" charset="0"/>
                <a:cs typeface="Arial" pitchFamily="34" charset="0"/>
              </a:rPr>
              <a:t>Routière - </a:t>
            </a:r>
            <a:r>
              <a:rPr lang="fr-FR" sz="1100" dirty="0" err="1" smtClean="0">
                <a:latin typeface="Arial" pitchFamily="34" charset="0"/>
                <a:cs typeface="Arial" pitchFamily="34" charset="0"/>
              </a:rPr>
              <a:t>Brain</a:t>
            </a:r>
            <a:r>
              <a:rPr lang="fr-FR" sz="1100" dirty="0" smtClean="0">
                <a:latin typeface="Arial" pitchFamily="34" charset="0"/>
                <a:cs typeface="Arial" pitchFamily="34" charset="0"/>
              </a:rPr>
              <a:t> Up</a:t>
            </a:r>
          </a:p>
          <a:p>
            <a:pPr lvl="2">
              <a:lnSpc>
                <a:spcPct val="120000"/>
              </a:lnSpc>
            </a:pPr>
            <a:r>
              <a:rPr lang="fr-FR" sz="1100" dirty="0" smtClean="0">
                <a:latin typeface="Arial" pitchFamily="34" charset="0"/>
                <a:cs typeface="Arial" pitchFamily="34" charset="0"/>
              </a:rPr>
              <a:t>Ateliers Mémoire - ASEPT</a:t>
            </a:r>
          </a:p>
          <a:p>
            <a:pPr lvl="1">
              <a:lnSpc>
                <a:spcPct val="120000"/>
              </a:lnSpc>
            </a:pPr>
            <a:r>
              <a:rPr lang="fr-FR" sz="1200" dirty="0" smtClean="0">
                <a:latin typeface="Arial" pitchFamily="34" charset="0"/>
                <a:cs typeface="Arial" pitchFamily="34" charset="0"/>
              </a:rPr>
              <a:t>Enquête Retraités </a:t>
            </a:r>
            <a:r>
              <a:rPr lang="fr-FR" sz="1200" dirty="0" err="1" smtClean="0">
                <a:latin typeface="Arial" pitchFamily="34" charset="0"/>
                <a:cs typeface="Arial" pitchFamily="34" charset="0"/>
              </a:rPr>
              <a:t>GeMouv</a:t>
            </a:r>
            <a:r>
              <a:rPr lang="fr-FR" sz="1200" dirty="0" smtClean="0">
                <a:latin typeface="Arial" pitchFamily="34" charset="0"/>
                <a:cs typeface="Arial" pitchFamily="34" charset="0"/>
              </a:rPr>
              <a:t> – Fête de l’Amitié &amp; Newsletter </a:t>
            </a:r>
            <a:r>
              <a:rPr lang="fr-FR" sz="1200" dirty="0" err="1" smtClean="0">
                <a:latin typeface="Arial" pitchFamily="34" charset="0"/>
                <a:cs typeface="Arial" pitchFamily="34" charset="0"/>
              </a:rPr>
              <a:t>GeMouv</a:t>
            </a:r>
            <a:endParaRPr lang="fr-FR" sz="1200" dirty="0" smtClean="0">
              <a:latin typeface="Arial" pitchFamily="34" charset="0"/>
              <a:cs typeface="Arial" pitchFamily="34" charset="0"/>
            </a:endParaRPr>
          </a:p>
          <a:p>
            <a:pPr lvl="1">
              <a:lnSpc>
                <a:spcPct val="120000"/>
              </a:lnSpc>
            </a:pPr>
            <a:endParaRPr lang="fr-FR" sz="100" dirty="0" smtClean="0">
              <a:latin typeface="Arial" pitchFamily="34" charset="0"/>
              <a:cs typeface="Arial" pitchFamily="34" charset="0"/>
            </a:endParaRPr>
          </a:p>
          <a:p>
            <a:pPr marL="320040" lvl="1" indent="0">
              <a:lnSpc>
                <a:spcPct val="120000"/>
              </a:lnSpc>
              <a:buNone/>
            </a:pPr>
            <a:r>
              <a:rPr lang="fr-FR" sz="1400" b="1" dirty="0" smtClean="0">
                <a:latin typeface="Arial" pitchFamily="34" charset="0"/>
                <a:cs typeface="Arial" pitchFamily="34" charset="0"/>
              </a:rPr>
              <a:t>2) Traitement des données</a:t>
            </a:r>
          </a:p>
          <a:p>
            <a:pPr lvl="1">
              <a:lnSpc>
                <a:spcPct val="120000"/>
              </a:lnSpc>
              <a:buFontTx/>
              <a:buChar char="-"/>
            </a:pPr>
            <a:r>
              <a:rPr lang="fr-FR" sz="1200" dirty="0" smtClean="0">
                <a:latin typeface="Arial" pitchFamily="34" charset="0"/>
                <a:cs typeface="Arial" pitchFamily="34" charset="0"/>
              </a:rPr>
              <a:t>Confrontation avec les apports théoriques, Diagnostic COMPAS, avis de gériatres et professionnels de la promotion de la santé &amp; prévention</a:t>
            </a:r>
            <a:endParaRPr lang="fr-FR" sz="1200" dirty="0">
              <a:latin typeface="Arial" pitchFamily="34" charset="0"/>
              <a:cs typeface="Arial" pitchFamily="34" charset="0"/>
            </a:endParaRPr>
          </a:p>
          <a:p>
            <a:pPr marL="320040" lvl="1" indent="0">
              <a:lnSpc>
                <a:spcPct val="120000"/>
              </a:lnSpc>
              <a:buNone/>
            </a:pPr>
            <a:endParaRPr lang="fr-FR" sz="1400" dirty="0" smtClean="0">
              <a:latin typeface="Arial" pitchFamily="34" charset="0"/>
              <a:cs typeface="Arial" pitchFamily="34" charset="0"/>
            </a:endParaRPr>
          </a:p>
          <a:p>
            <a:pPr marL="0" indent="0">
              <a:lnSpc>
                <a:spcPct val="160000"/>
              </a:lnSpc>
              <a:buNone/>
            </a:pPr>
            <a:endParaRPr lang="fr-FR" sz="1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5</a:t>
            </a:fld>
            <a:endParaRPr lang="fr-FR" sz="1400" dirty="0"/>
          </a:p>
        </p:txBody>
      </p:sp>
    </p:spTree>
    <p:extLst>
      <p:ext uri="{BB962C8B-B14F-4D97-AF65-F5344CB8AC3E}">
        <p14:creationId xmlns:p14="http://schemas.microsoft.com/office/powerpoint/2010/main" val="129626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420" y="1556792"/>
            <a:ext cx="5112568" cy="442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884" y="1556792"/>
            <a:ext cx="4640807" cy="471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a:xfrm>
            <a:off x="9514070" y="6525344"/>
            <a:ext cx="936319" cy="228600"/>
          </a:xfrm>
        </p:spPr>
        <p:txBody>
          <a:bodyPr/>
          <a:lstStyle/>
          <a:p>
            <a:fld id="{DF28FB93-0A08-4E7D-8E63-9EFA29F1E093}" type="slidenum">
              <a:rPr lang="fr-FR" sz="1400" smtClean="0"/>
              <a:pPr/>
              <a:t>50</a:t>
            </a:fld>
            <a:endParaRPr lang="fr-FR" sz="1400" dirty="0"/>
          </a:p>
        </p:txBody>
      </p:sp>
      <p:sp>
        <p:nvSpPr>
          <p:cNvPr id="7" name="Titre 1"/>
          <p:cNvSpPr>
            <a:spLocks noGrp="1"/>
          </p:cNvSpPr>
          <p:nvPr>
            <p:ph type="title"/>
          </p:nvPr>
        </p:nvSpPr>
        <p:spPr>
          <a:xfrm>
            <a:off x="2017191" y="332656"/>
            <a:ext cx="7811896" cy="1066800"/>
          </a:xfrm>
        </p:spPr>
        <p:txBody>
          <a:bodyPr anchor="t"/>
          <a:lstStyle/>
          <a:p>
            <a:pPr algn="ctr"/>
            <a:r>
              <a:rPr lang="fr-FR" dirty="0" smtClean="0"/>
              <a:t>Répartition des catégories d’action par territoire d’agence départementale</a:t>
            </a:r>
            <a:endParaRPr lang="fr-FR" dirty="0"/>
          </a:p>
        </p:txBody>
      </p:sp>
      <p:sp>
        <p:nvSpPr>
          <p:cNvPr id="8" name="ZoneTexte 7"/>
          <p:cNvSpPr txBox="1"/>
          <p:nvPr/>
        </p:nvSpPr>
        <p:spPr>
          <a:xfrm>
            <a:off x="1485900" y="1590241"/>
            <a:ext cx="3024336" cy="424732"/>
          </a:xfrm>
          <a:prstGeom prst="rect">
            <a:avLst/>
          </a:prstGeom>
          <a:noFill/>
        </p:spPr>
        <p:txBody>
          <a:bodyPr wrap="square" rtlCol="0">
            <a:spAutoFit/>
          </a:bodyPr>
          <a:lstStyle/>
          <a:p>
            <a:pPr>
              <a:lnSpc>
                <a:spcPct val="90000"/>
              </a:lnSpc>
            </a:pPr>
            <a:r>
              <a:rPr lang="fr-FR" sz="2400" dirty="0" smtClean="0"/>
              <a:t>Pays de Vitré</a:t>
            </a:r>
            <a:endParaRPr lang="fr-FR" sz="2400" dirty="0"/>
          </a:p>
        </p:txBody>
      </p:sp>
      <p:sp>
        <p:nvSpPr>
          <p:cNvPr id="10" name="ZoneTexte 9"/>
          <p:cNvSpPr txBox="1"/>
          <p:nvPr/>
        </p:nvSpPr>
        <p:spPr>
          <a:xfrm>
            <a:off x="6238428" y="1590241"/>
            <a:ext cx="3024336" cy="424732"/>
          </a:xfrm>
          <a:prstGeom prst="rect">
            <a:avLst/>
          </a:prstGeom>
          <a:noFill/>
        </p:spPr>
        <p:txBody>
          <a:bodyPr wrap="square" rtlCol="0">
            <a:spAutoFit/>
          </a:bodyPr>
          <a:lstStyle/>
          <a:p>
            <a:pPr>
              <a:lnSpc>
                <a:spcPct val="90000"/>
              </a:lnSpc>
            </a:pPr>
            <a:r>
              <a:rPr lang="fr-FR" sz="2400" dirty="0" smtClean="0"/>
              <a:t>Pays de Fougères</a:t>
            </a:r>
            <a:endParaRPr lang="fr-FR" sz="2400" dirty="0"/>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826" y="5517232"/>
            <a:ext cx="2643170" cy="103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6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468" y="1581106"/>
            <a:ext cx="4817794" cy="429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80" y="1581106"/>
            <a:ext cx="4687023" cy="455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a:xfrm>
            <a:off x="9730094" y="6525344"/>
            <a:ext cx="936319" cy="137155"/>
          </a:xfrm>
        </p:spPr>
        <p:txBody>
          <a:bodyPr/>
          <a:lstStyle/>
          <a:p>
            <a:fld id="{DF28FB93-0A08-4E7D-8E63-9EFA29F1E093}" type="slidenum">
              <a:rPr lang="fr-FR" sz="1400" smtClean="0"/>
              <a:pPr/>
              <a:t>51</a:t>
            </a:fld>
            <a:endParaRPr lang="fr-FR" sz="1400" dirty="0"/>
          </a:p>
        </p:txBody>
      </p:sp>
      <p:sp>
        <p:nvSpPr>
          <p:cNvPr id="6" name="Titre 1"/>
          <p:cNvSpPr>
            <a:spLocks noGrp="1"/>
          </p:cNvSpPr>
          <p:nvPr>
            <p:ph type="title"/>
          </p:nvPr>
        </p:nvSpPr>
        <p:spPr>
          <a:xfrm>
            <a:off x="2017191" y="332656"/>
            <a:ext cx="7811896" cy="1066800"/>
          </a:xfrm>
        </p:spPr>
        <p:txBody>
          <a:bodyPr anchor="t"/>
          <a:lstStyle/>
          <a:p>
            <a:pPr algn="ctr"/>
            <a:r>
              <a:rPr lang="fr-FR" dirty="0" smtClean="0"/>
              <a:t>Répartition des catégories d’action par territoire d’agence départementale</a:t>
            </a:r>
            <a:endParaRPr lang="fr-FR" dirty="0"/>
          </a:p>
        </p:txBody>
      </p:sp>
      <p:sp>
        <p:nvSpPr>
          <p:cNvPr id="8" name="ZoneTexte 7"/>
          <p:cNvSpPr txBox="1"/>
          <p:nvPr/>
        </p:nvSpPr>
        <p:spPr>
          <a:xfrm>
            <a:off x="1701924" y="1556792"/>
            <a:ext cx="3024336" cy="424732"/>
          </a:xfrm>
          <a:prstGeom prst="rect">
            <a:avLst/>
          </a:prstGeom>
          <a:noFill/>
        </p:spPr>
        <p:txBody>
          <a:bodyPr wrap="square" rtlCol="0">
            <a:spAutoFit/>
          </a:bodyPr>
          <a:lstStyle/>
          <a:p>
            <a:pPr>
              <a:lnSpc>
                <a:spcPct val="90000"/>
              </a:lnSpc>
            </a:pPr>
            <a:r>
              <a:rPr lang="fr-FR" sz="2400" dirty="0" smtClean="0"/>
              <a:t>Pays de Brocéliande</a:t>
            </a:r>
            <a:endParaRPr lang="fr-FR" sz="2400"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0716" y="5373216"/>
            <a:ext cx="2643170" cy="103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6670476" y="1565300"/>
            <a:ext cx="4824536" cy="757130"/>
          </a:xfrm>
          <a:prstGeom prst="rect">
            <a:avLst/>
          </a:prstGeom>
          <a:noFill/>
        </p:spPr>
        <p:txBody>
          <a:bodyPr wrap="square" rtlCol="0">
            <a:spAutoFit/>
          </a:bodyPr>
          <a:lstStyle/>
          <a:p>
            <a:pPr>
              <a:lnSpc>
                <a:spcPct val="90000"/>
              </a:lnSpc>
            </a:pPr>
            <a:r>
              <a:rPr lang="fr-FR" sz="2400" dirty="0" smtClean="0"/>
              <a:t>Pays de Redon et des Vallons de Vilaine</a:t>
            </a:r>
            <a:endParaRPr lang="fr-FR" sz="2400" dirty="0"/>
          </a:p>
        </p:txBody>
      </p:sp>
    </p:spTree>
    <p:extLst>
      <p:ext uri="{BB962C8B-B14F-4D97-AF65-F5344CB8AC3E}">
        <p14:creationId xmlns:p14="http://schemas.microsoft.com/office/powerpoint/2010/main" val="224087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1269876" y="273968"/>
            <a:ext cx="10081120" cy="1066800"/>
          </a:xfrm>
        </p:spPr>
        <p:txBody>
          <a:bodyPr anchor="ctr"/>
          <a:lstStyle/>
          <a:p>
            <a:pPr algn="ctr"/>
            <a:r>
              <a:rPr lang="fr-FR" dirty="0" smtClean="0"/>
              <a:t>Recommandations relatives au maillage territorial</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52</a:t>
            </a:fld>
            <a:endParaRPr lang="fr-FR"/>
          </a:p>
        </p:txBody>
      </p:sp>
      <p:sp>
        <p:nvSpPr>
          <p:cNvPr id="6" name="Rectangle 5"/>
          <p:cNvSpPr/>
          <p:nvPr/>
        </p:nvSpPr>
        <p:spPr>
          <a:xfrm>
            <a:off x="981844" y="1340768"/>
            <a:ext cx="10225136" cy="5078313"/>
          </a:xfrm>
          <a:prstGeom prst="rect">
            <a:avLst/>
          </a:prstGeom>
        </p:spPr>
        <p:txBody>
          <a:bodyPr wrap="square">
            <a:spAutoFit/>
          </a:bodyPr>
          <a:lstStyle/>
          <a:p>
            <a:pPr marL="285750" lvl="0" indent="-285750" algn="just">
              <a:lnSpc>
                <a:spcPct val="150000"/>
              </a:lnSpc>
              <a:buFont typeface="Arial" pitchFamily="34" charset="0"/>
              <a:buChar char="•"/>
            </a:pPr>
            <a:r>
              <a:rPr lang="fr-FR" sz="1400" dirty="0">
                <a:latin typeface="Arial" pitchFamily="34" charset="0"/>
                <a:cs typeface="Arial" pitchFamily="34" charset="0"/>
              </a:rPr>
              <a:t>Les territoires des agences des pays de Rennes et St Malo étant les plus peuplés par les personnes âgées de 60 ans et plus, ils doivent être les plus couverts par les actions de prévention</a:t>
            </a:r>
          </a:p>
          <a:p>
            <a:pPr marL="285750" indent="-285750" algn="just">
              <a:lnSpc>
                <a:spcPct val="150000"/>
              </a:lnSpc>
              <a:buFont typeface="Arial" pitchFamily="34" charset="0"/>
              <a:buChar char="•"/>
            </a:pPr>
            <a:endParaRPr lang="fr-FR" sz="700" dirty="0" smtClean="0">
              <a:latin typeface="Arial" pitchFamily="34" charset="0"/>
              <a:cs typeface="Arial" pitchFamily="34" charset="0"/>
            </a:endParaRPr>
          </a:p>
          <a:p>
            <a:pPr marL="285750" indent="-285750" algn="just">
              <a:lnSpc>
                <a:spcPct val="150000"/>
              </a:lnSpc>
              <a:buFont typeface="Arial" pitchFamily="34" charset="0"/>
              <a:buChar char="•"/>
            </a:pPr>
            <a:r>
              <a:rPr lang="fr-FR" sz="1400" dirty="0" smtClean="0">
                <a:latin typeface="Arial" pitchFamily="34" charset="0"/>
                <a:cs typeface="Arial" pitchFamily="34" charset="0"/>
              </a:rPr>
              <a:t>Afin </a:t>
            </a:r>
            <a:r>
              <a:rPr lang="fr-FR" sz="1400" dirty="0">
                <a:latin typeface="Arial" pitchFamily="34" charset="0"/>
                <a:cs typeface="Arial" pitchFamily="34" charset="0"/>
              </a:rPr>
              <a:t>d’encourager les porteurs de projets à mettre en place des actions dans les zones blanches, </a:t>
            </a:r>
            <a:r>
              <a:rPr lang="fr-FR" sz="1400" b="1" dirty="0">
                <a:latin typeface="Arial" pitchFamily="34" charset="0"/>
                <a:cs typeface="Arial" pitchFamily="34" charset="0"/>
              </a:rPr>
              <a:t>la conférence des financeurs devrait communiquer sur la cartographie des actions financées régulièrement (1 fois / an) et privilégier les financements de l’année suivante vers ces zones peu </a:t>
            </a:r>
            <a:r>
              <a:rPr lang="fr-FR" sz="1400" b="1" dirty="0" smtClean="0">
                <a:latin typeface="Arial" pitchFamily="34" charset="0"/>
                <a:cs typeface="Arial" pitchFamily="34" charset="0"/>
              </a:rPr>
              <a:t>couvertes</a:t>
            </a:r>
          </a:p>
          <a:p>
            <a:pPr marL="285750" indent="-285750" algn="just">
              <a:lnSpc>
                <a:spcPct val="150000"/>
              </a:lnSpc>
              <a:buFont typeface="Arial" pitchFamily="34" charset="0"/>
              <a:buChar char="•"/>
            </a:pPr>
            <a:endParaRPr lang="fr-FR" sz="700" b="1" dirty="0">
              <a:latin typeface="Arial" pitchFamily="34" charset="0"/>
              <a:cs typeface="Arial" pitchFamily="34" charset="0"/>
            </a:endParaRPr>
          </a:p>
          <a:p>
            <a:pPr marL="285750" indent="-285750" algn="just">
              <a:lnSpc>
                <a:spcPct val="150000"/>
              </a:lnSpc>
              <a:buFont typeface="Arial" pitchFamily="34" charset="0"/>
              <a:buChar char="•"/>
            </a:pPr>
            <a:r>
              <a:rPr lang="fr-FR" sz="1400" b="1" dirty="0" smtClean="0">
                <a:latin typeface="Arial" pitchFamily="34" charset="0"/>
                <a:cs typeface="Arial" pitchFamily="34" charset="0"/>
              </a:rPr>
              <a:t>Tendre </a:t>
            </a:r>
            <a:r>
              <a:rPr lang="fr-FR" sz="1400" b="1" dirty="0">
                <a:latin typeface="Arial" pitchFamily="34" charset="0"/>
                <a:cs typeface="Arial" pitchFamily="34" charset="0"/>
              </a:rPr>
              <a:t>vers une offre minimale d’actions de prévention sur la nutrition, l’activité physique et le lien social par EPCI </a:t>
            </a:r>
            <a:r>
              <a:rPr lang="fr-FR" sz="1400" dirty="0">
                <a:latin typeface="Arial" pitchFamily="34" charset="0"/>
                <a:cs typeface="Arial" pitchFamily="34" charset="0"/>
              </a:rPr>
              <a:t>(</a:t>
            </a:r>
            <a:r>
              <a:rPr lang="fr-FR" sz="1400" dirty="0" err="1">
                <a:latin typeface="Arial" pitchFamily="34" charset="0"/>
                <a:cs typeface="Arial" pitchFamily="34" charset="0"/>
              </a:rPr>
              <a:t>cf</a:t>
            </a:r>
            <a:r>
              <a:rPr lang="fr-FR" sz="1400" dirty="0">
                <a:latin typeface="Arial" pitchFamily="34" charset="0"/>
                <a:cs typeface="Arial" pitchFamily="34" charset="0"/>
              </a:rPr>
              <a:t> partie 1</a:t>
            </a:r>
            <a:r>
              <a:rPr lang="fr-FR" sz="1400" dirty="0" smtClean="0">
                <a:latin typeface="Arial" pitchFamily="34" charset="0"/>
                <a:cs typeface="Arial" pitchFamily="34" charset="0"/>
              </a:rPr>
              <a:t>), notamment dans ces zones blanches</a:t>
            </a:r>
            <a:endParaRPr lang="fr-FR" sz="1400" dirty="0">
              <a:latin typeface="Arial" pitchFamily="34" charset="0"/>
              <a:cs typeface="Arial" pitchFamily="34" charset="0"/>
            </a:endParaRPr>
          </a:p>
          <a:p>
            <a:pPr marL="285750" lvl="0" indent="-285750" algn="just">
              <a:lnSpc>
                <a:spcPct val="150000"/>
              </a:lnSpc>
              <a:buFont typeface="Arial" pitchFamily="34" charset="0"/>
              <a:buChar char="•"/>
            </a:pPr>
            <a:endParaRPr lang="fr-FR" sz="800" b="1" dirty="0" smtClean="0">
              <a:latin typeface="Arial" pitchFamily="34" charset="0"/>
              <a:cs typeface="Arial" pitchFamily="34" charset="0"/>
            </a:endParaRPr>
          </a:p>
          <a:p>
            <a:pPr marL="285750" lvl="0" indent="-285750" algn="just">
              <a:lnSpc>
                <a:spcPct val="150000"/>
              </a:lnSpc>
              <a:buFont typeface="Arial" pitchFamily="34" charset="0"/>
              <a:buChar char="•"/>
            </a:pPr>
            <a:r>
              <a:rPr lang="fr-FR" sz="1400" dirty="0" smtClean="0">
                <a:latin typeface="Arial" pitchFamily="34" charset="0"/>
                <a:cs typeface="Arial" pitchFamily="34" charset="0"/>
              </a:rPr>
              <a:t>Les </a:t>
            </a:r>
            <a:r>
              <a:rPr lang="fr-FR" sz="1400" dirty="0">
                <a:latin typeface="Arial" pitchFamily="34" charset="0"/>
                <a:cs typeface="Arial" pitchFamily="34" charset="0"/>
              </a:rPr>
              <a:t>territoires à couvrir en priorité sont les plus fragiles </a:t>
            </a:r>
            <a:r>
              <a:rPr lang="fr-FR" sz="1400" dirty="0" smtClean="0">
                <a:latin typeface="Arial" pitchFamily="34" charset="0"/>
                <a:cs typeface="Arial" pitchFamily="34" charset="0"/>
              </a:rPr>
              <a:t>avec peu d’actions</a:t>
            </a:r>
            <a:r>
              <a:rPr lang="fr-FR" sz="1400" dirty="0">
                <a:latin typeface="Arial" pitchFamily="34" charset="0"/>
                <a:cs typeface="Arial" pitchFamily="34" charset="0"/>
              </a:rPr>
              <a:t> : CC pays de Redon ; CC pays de la Bretagne Romantique, communes de la CC de la baie du Mont St Michel (hors St </a:t>
            </a:r>
            <a:r>
              <a:rPr lang="fr-FR" sz="1400" dirty="0" err="1">
                <a:latin typeface="Arial" pitchFamily="34" charset="0"/>
                <a:cs typeface="Arial" pitchFamily="34" charset="0"/>
              </a:rPr>
              <a:t>Broladre</a:t>
            </a:r>
            <a:r>
              <a:rPr lang="fr-FR" sz="1400" dirty="0">
                <a:latin typeface="Arial" pitchFamily="34" charset="0"/>
                <a:cs typeface="Arial" pitchFamily="34" charset="0"/>
              </a:rPr>
              <a:t>), CC de St </a:t>
            </a:r>
            <a:r>
              <a:rPr lang="fr-FR" sz="1400" dirty="0" err="1">
                <a:latin typeface="Arial" pitchFamily="34" charset="0"/>
                <a:cs typeface="Arial" pitchFamily="34" charset="0"/>
              </a:rPr>
              <a:t>Meen</a:t>
            </a:r>
            <a:r>
              <a:rPr lang="fr-FR" sz="1400" dirty="0">
                <a:latin typeface="Arial" pitchFamily="34" charset="0"/>
                <a:cs typeface="Arial" pitchFamily="34" charset="0"/>
              </a:rPr>
              <a:t>-Montauban (hors Montauban de </a:t>
            </a:r>
            <a:r>
              <a:rPr lang="fr-FR" sz="1400" dirty="0" smtClean="0">
                <a:latin typeface="Arial" pitchFamily="34" charset="0"/>
                <a:cs typeface="Arial" pitchFamily="34" charset="0"/>
              </a:rPr>
              <a:t>Bretagne </a:t>
            </a:r>
            <a:r>
              <a:rPr lang="fr-FR" sz="1400" dirty="0">
                <a:latin typeface="Arial" pitchFamily="34" charset="0"/>
                <a:cs typeface="Arial" pitchFamily="34" charset="0"/>
              </a:rPr>
              <a:t>et Gaël) </a:t>
            </a:r>
            <a:r>
              <a:rPr lang="fr-FR" sz="1400" dirty="0">
                <a:latin typeface="Arial" pitchFamily="34" charset="0"/>
                <a:cs typeface="Arial" pitchFamily="34" charset="0"/>
                <a:sym typeface="Wingdings"/>
              </a:rPr>
              <a:t>:</a:t>
            </a:r>
            <a:r>
              <a:rPr lang="fr-FR" sz="1400" dirty="0" smtClean="0">
                <a:latin typeface="Arial" pitchFamily="34" charset="0"/>
                <a:cs typeface="Arial" pitchFamily="34" charset="0"/>
              </a:rPr>
              <a:t> </a:t>
            </a:r>
            <a:r>
              <a:rPr lang="fr-FR" sz="1400" dirty="0">
                <a:latin typeface="Arial" pitchFamily="34" charset="0"/>
                <a:cs typeface="Arial" pitchFamily="34" charset="0"/>
              </a:rPr>
              <a:t>encourager les </a:t>
            </a:r>
            <a:r>
              <a:rPr lang="fr-FR" sz="1400" dirty="0" smtClean="0">
                <a:latin typeface="Arial" pitchFamily="34" charset="0"/>
                <a:cs typeface="Arial" pitchFamily="34" charset="0"/>
              </a:rPr>
              <a:t>acteurs </a:t>
            </a:r>
            <a:r>
              <a:rPr lang="fr-FR" sz="1400" dirty="0">
                <a:latin typeface="Arial" pitchFamily="34" charset="0"/>
                <a:cs typeface="Arial" pitchFamily="34" charset="0"/>
              </a:rPr>
              <a:t>à couvrir ces zones </a:t>
            </a:r>
            <a:r>
              <a:rPr lang="fr-FR" sz="1400" dirty="0" smtClean="0">
                <a:latin typeface="Arial" pitchFamily="34" charset="0"/>
                <a:cs typeface="Arial" pitchFamily="34" charset="0"/>
              </a:rPr>
              <a:t>blanches</a:t>
            </a:r>
          </a:p>
          <a:p>
            <a:pPr marL="285750" lvl="0" indent="-285750" algn="just">
              <a:lnSpc>
                <a:spcPct val="150000"/>
              </a:lnSpc>
              <a:buFont typeface="Arial" pitchFamily="34" charset="0"/>
              <a:buChar char="•"/>
            </a:pPr>
            <a:endParaRPr lang="fr-FR" sz="800" dirty="0">
              <a:latin typeface="Arial" pitchFamily="34" charset="0"/>
              <a:cs typeface="Arial" pitchFamily="34" charset="0"/>
            </a:endParaRPr>
          </a:p>
          <a:p>
            <a:pPr marL="285750" lvl="0" indent="-285750" algn="just">
              <a:lnSpc>
                <a:spcPct val="150000"/>
              </a:lnSpc>
              <a:buFont typeface="Arial" pitchFamily="34" charset="0"/>
              <a:buChar char="•"/>
            </a:pPr>
            <a:r>
              <a:rPr lang="fr-FR" sz="1400" b="1" dirty="0">
                <a:latin typeface="Arial" pitchFamily="34" charset="0"/>
                <a:cs typeface="Arial" pitchFamily="34" charset="0"/>
              </a:rPr>
              <a:t>Encourager les programmes coordonnés territoriaux afin d’assurer la cohérence des actions sur les territoires</a:t>
            </a:r>
            <a:r>
              <a:rPr lang="fr-FR" sz="1400" dirty="0">
                <a:latin typeface="Arial" pitchFamily="34" charset="0"/>
                <a:cs typeface="Arial" pitchFamily="34" charset="0"/>
              </a:rPr>
              <a:t> : répartition des différentes thématiques sur les communes du territoire et dans le temps </a:t>
            </a:r>
            <a:endParaRPr lang="fr-FR" sz="1400" dirty="0" smtClean="0">
              <a:latin typeface="Arial" pitchFamily="34" charset="0"/>
              <a:cs typeface="Arial" pitchFamily="34" charset="0"/>
            </a:endParaRPr>
          </a:p>
          <a:p>
            <a:pPr marL="285750" lvl="0" indent="-285750" algn="just">
              <a:lnSpc>
                <a:spcPct val="150000"/>
              </a:lnSpc>
              <a:buFont typeface="Arial" pitchFamily="34" charset="0"/>
              <a:buChar char="•"/>
            </a:pPr>
            <a:endParaRPr lang="fr-FR" sz="1400" dirty="0">
              <a:latin typeface="Arial" pitchFamily="34" charset="0"/>
              <a:cs typeface="Arial" pitchFamily="34" charset="0"/>
            </a:endParaRPr>
          </a:p>
        </p:txBody>
      </p:sp>
    </p:spTree>
    <p:extLst>
      <p:ext uri="{BB962C8B-B14F-4D97-AF65-F5344CB8AC3E}">
        <p14:creationId xmlns:p14="http://schemas.microsoft.com/office/powerpoint/2010/main" val="369298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884" y="2780928"/>
            <a:ext cx="9143538" cy="1066800"/>
          </a:xfrm>
        </p:spPr>
        <p:txBody>
          <a:bodyPr anchor="t"/>
          <a:lstStyle/>
          <a:p>
            <a:pPr algn="ctr"/>
            <a:r>
              <a:rPr lang="fr-FR" b="1" dirty="0" smtClean="0"/>
              <a:t>4) Evaluation des actions</a:t>
            </a:r>
            <a:endParaRPr lang="fr-FR" b="1" dirty="0"/>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53</a:t>
            </a:fld>
            <a:endParaRPr lang="fr-FR" sz="1400" dirty="0"/>
          </a:p>
        </p:txBody>
      </p:sp>
    </p:spTree>
    <p:extLst>
      <p:ext uri="{BB962C8B-B14F-4D97-AF65-F5344CB8AC3E}">
        <p14:creationId xmlns:p14="http://schemas.microsoft.com/office/powerpoint/2010/main" val="333266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8647" y="201960"/>
            <a:ext cx="9143538" cy="1066800"/>
          </a:xfrm>
        </p:spPr>
        <p:txBody>
          <a:bodyPr anchor="ctr"/>
          <a:lstStyle/>
          <a:p>
            <a:pPr algn="ctr"/>
            <a:r>
              <a:rPr lang="fr-FR" dirty="0" smtClean="0"/>
              <a:t>Effectivité des actions</a:t>
            </a:r>
            <a:endParaRPr lang="fr-FR" dirty="0"/>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54</a:t>
            </a:fld>
            <a:endParaRPr lang="fr-FR" sz="1400" dirty="0"/>
          </a:p>
        </p:txBody>
      </p:sp>
      <p:sp>
        <p:nvSpPr>
          <p:cNvPr id="4" name="ZoneTexte 3"/>
          <p:cNvSpPr txBox="1"/>
          <p:nvPr/>
        </p:nvSpPr>
        <p:spPr>
          <a:xfrm>
            <a:off x="1053852" y="1323340"/>
            <a:ext cx="10153128" cy="4833631"/>
          </a:xfrm>
          <a:prstGeom prst="rect">
            <a:avLst/>
          </a:prstGeom>
          <a:noFill/>
        </p:spPr>
        <p:txBody>
          <a:bodyPr wrap="square" rtlCol="0">
            <a:spAutoFit/>
          </a:bodyPr>
          <a:lstStyle/>
          <a:p>
            <a:pPr marL="285750" indent="-285750">
              <a:lnSpc>
                <a:spcPct val="90000"/>
              </a:lnSpc>
              <a:buFont typeface="Arial" pitchFamily="34" charset="0"/>
              <a:buChar char="•"/>
            </a:pPr>
            <a:r>
              <a:rPr lang="fr-FR" sz="1400" b="1" dirty="0" smtClean="0">
                <a:latin typeface="Arial" pitchFamily="34" charset="0"/>
                <a:cs typeface="Arial" pitchFamily="34" charset="0"/>
              </a:rPr>
              <a:t> Budget </a:t>
            </a:r>
            <a:r>
              <a:rPr lang="fr-FR" sz="1400" b="1" dirty="0">
                <a:latin typeface="Arial" pitchFamily="34" charset="0"/>
                <a:cs typeface="Arial" pitchFamily="34" charset="0"/>
              </a:rPr>
              <a:t>consommé </a:t>
            </a:r>
            <a:r>
              <a:rPr lang="fr-FR" sz="1400" b="1" dirty="0" smtClean="0">
                <a:latin typeface="Arial" pitchFamily="34" charset="0"/>
                <a:cs typeface="Arial" pitchFamily="34" charset="0"/>
              </a:rPr>
              <a:t>par les structures vs budget  alloué:</a:t>
            </a:r>
            <a:endParaRPr lang="fr-FR" sz="1400" b="1" dirty="0">
              <a:latin typeface="Arial" pitchFamily="34" charset="0"/>
              <a:cs typeface="Arial" pitchFamily="34" charset="0"/>
            </a:endParaRPr>
          </a:p>
          <a:p>
            <a:pPr marL="285750" indent="-285750">
              <a:lnSpc>
                <a:spcPct val="90000"/>
              </a:lnSpc>
              <a:buFont typeface="Arial" pitchFamily="34" charset="0"/>
              <a:buChar char="•"/>
            </a:pPr>
            <a:endParaRPr lang="fr-FR" sz="1400" dirty="0">
              <a:latin typeface="Arial" pitchFamily="34" charset="0"/>
              <a:cs typeface="Arial" pitchFamily="34" charset="0"/>
            </a:endParaRPr>
          </a:p>
          <a:p>
            <a:pPr>
              <a:lnSpc>
                <a:spcPct val="90000"/>
              </a:lnSpc>
            </a:pPr>
            <a:r>
              <a:rPr lang="fr-FR" sz="1400" dirty="0">
                <a:latin typeface="Arial" pitchFamily="34" charset="0"/>
                <a:cs typeface="Arial" pitchFamily="34" charset="0"/>
              </a:rPr>
              <a:t> </a:t>
            </a:r>
            <a:r>
              <a:rPr lang="fr-FR" sz="1400" dirty="0" smtClean="0">
                <a:latin typeface="Arial" pitchFamily="34" charset="0"/>
                <a:cs typeface="Arial" pitchFamily="34" charset="0"/>
              </a:rPr>
              <a:t>Au global, 708 075€ consommé sur 771 331€ alloué, soit </a:t>
            </a:r>
            <a:r>
              <a:rPr lang="fr-FR" sz="1400" b="1" dirty="0" smtClean="0">
                <a:solidFill>
                  <a:schemeClr val="accent1"/>
                </a:solidFill>
                <a:latin typeface="Arial" pitchFamily="34" charset="0"/>
                <a:cs typeface="Arial" pitchFamily="34" charset="0"/>
              </a:rPr>
              <a:t>8% du budget non consommé (63 256€)</a:t>
            </a:r>
          </a:p>
          <a:p>
            <a:pPr marL="285750" indent="-285750">
              <a:lnSpc>
                <a:spcPct val="90000"/>
              </a:lnSpc>
              <a:buFont typeface="Arial" pitchFamily="34" charset="0"/>
              <a:buChar char="•"/>
            </a:pPr>
            <a:endParaRPr lang="fr-FR" sz="2800" dirty="0">
              <a:latin typeface="Arial" pitchFamily="34" charset="0"/>
              <a:cs typeface="Arial" pitchFamily="34" charset="0"/>
            </a:endParaRPr>
          </a:p>
          <a:p>
            <a:pPr marL="285750" indent="-285750">
              <a:lnSpc>
                <a:spcPct val="90000"/>
              </a:lnSpc>
              <a:buFont typeface="Arial" pitchFamily="34" charset="0"/>
              <a:buChar char="•"/>
            </a:pPr>
            <a:r>
              <a:rPr lang="fr-FR" sz="1400" b="1" dirty="0" smtClean="0">
                <a:latin typeface="Arial" pitchFamily="34" charset="0"/>
                <a:cs typeface="Arial" pitchFamily="34" charset="0"/>
              </a:rPr>
              <a:t>Nombre </a:t>
            </a:r>
            <a:r>
              <a:rPr lang="fr-FR" sz="1400" b="1" dirty="0">
                <a:latin typeface="Arial" pitchFamily="34" charset="0"/>
                <a:cs typeface="Arial" pitchFamily="34" charset="0"/>
              </a:rPr>
              <a:t>de bénéficiaires </a:t>
            </a:r>
            <a:r>
              <a:rPr lang="fr-FR" sz="1400" b="1" dirty="0" smtClean="0">
                <a:latin typeface="Arial" pitchFamily="34" charset="0"/>
                <a:cs typeface="Arial" pitchFamily="34" charset="0"/>
              </a:rPr>
              <a:t>touchés vs nombre de bénéficiaires ciblés:</a:t>
            </a:r>
          </a:p>
          <a:p>
            <a:pPr>
              <a:lnSpc>
                <a:spcPct val="90000"/>
              </a:lnSpc>
            </a:pPr>
            <a:endParaRPr lang="fr-FR" sz="800" b="1" dirty="0" smtClean="0">
              <a:latin typeface="Arial" pitchFamily="34" charset="0"/>
              <a:cs typeface="Arial" pitchFamily="34" charset="0"/>
            </a:endParaRPr>
          </a:p>
          <a:p>
            <a:pPr>
              <a:lnSpc>
                <a:spcPct val="150000"/>
              </a:lnSpc>
            </a:pPr>
            <a:r>
              <a:rPr lang="fr-FR" sz="1400" dirty="0" smtClean="0">
                <a:latin typeface="Arial" pitchFamily="34" charset="0"/>
                <a:cs typeface="Arial" pitchFamily="34" charset="0"/>
              </a:rPr>
              <a:t> Au global, 5567 </a:t>
            </a:r>
            <a:r>
              <a:rPr lang="fr-FR" sz="1400" dirty="0">
                <a:latin typeface="Arial" pitchFamily="34" charset="0"/>
                <a:cs typeface="Arial" pitchFamily="34" charset="0"/>
              </a:rPr>
              <a:t>touchés pour 7026 ciblés, soit  </a:t>
            </a:r>
            <a:r>
              <a:rPr lang="fr-FR" sz="1400" b="1" dirty="0">
                <a:solidFill>
                  <a:schemeClr val="accent1"/>
                </a:solidFill>
                <a:latin typeface="Arial" pitchFamily="34" charset="0"/>
                <a:cs typeface="Arial" pitchFamily="34" charset="0"/>
              </a:rPr>
              <a:t>79% de bénéficiaires touchés vs ciblés </a:t>
            </a:r>
            <a:r>
              <a:rPr lang="fr-FR" sz="1400" dirty="0" smtClean="0">
                <a:latin typeface="Arial" pitchFamily="34" charset="0"/>
                <a:cs typeface="Arial" pitchFamily="34" charset="0"/>
              </a:rPr>
              <a:t>sur 97 actions avec info exploitable</a:t>
            </a:r>
            <a:endParaRPr lang="fr-FR" sz="1400" dirty="0">
              <a:latin typeface="Arial" pitchFamily="34" charset="0"/>
              <a:cs typeface="Arial" pitchFamily="34" charset="0"/>
            </a:endParaRPr>
          </a:p>
          <a:p>
            <a:pPr marL="742950" lvl="1" indent="-285750">
              <a:lnSpc>
                <a:spcPct val="150000"/>
              </a:lnSpc>
              <a:buFontTx/>
              <a:buChar char="-"/>
            </a:pPr>
            <a:r>
              <a:rPr lang="fr-FR" sz="1400" dirty="0">
                <a:latin typeface="Arial" pitchFamily="34" charset="0"/>
                <a:cs typeface="Arial" pitchFamily="34" charset="0"/>
              </a:rPr>
              <a:t>20 actions : &lt;50% de bénéficiaires ciblés</a:t>
            </a:r>
          </a:p>
          <a:p>
            <a:pPr marL="742950" lvl="1" indent="-285750">
              <a:lnSpc>
                <a:spcPct val="150000"/>
              </a:lnSpc>
              <a:buFontTx/>
              <a:buChar char="-"/>
            </a:pPr>
            <a:r>
              <a:rPr lang="fr-FR" sz="1400" dirty="0">
                <a:latin typeface="Arial" pitchFamily="34" charset="0"/>
                <a:cs typeface="Arial" pitchFamily="34" charset="0"/>
              </a:rPr>
              <a:t>15 actions : entre 50 et 75% de bénéficiaires ciblés</a:t>
            </a:r>
          </a:p>
          <a:p>
            <a:pPr marL="742950" lvl="1" indent="-285750">
              <a:lnSpc>
                <a:spcPct val="150000"/>
              </a:lnSpc>
              <a:buFontTx/>
              <a:buChar char="-"/>
            </a:pPr>
            <a:r>
              <a:rPr lang="fr-FR" sz="1400" dirty="0">
                <a:latin typeface="Arial" pitchFamily="34" charset="0"/>
                <a:cs typeface="Arial" pitchFamily="34" charset="0"/>
              </a:rPr>
              <a:t>17 actions : entre 75 et 100% de bénéficiaires ciblés</a:t>
            </a:r>
          </a:p>
          <a:p>
            <a:pPr marL="742950" lvl="1" indent="-285750">
              <a:lnSpc>
                <a:spcPct val="150000"/>
              </a:lnSpc>
              <a:buFontTx/>
              <a:buChar char="-"/>
            </a:pPr>
            <a:r>
              <a:rPr lang="fr-FR" sz="1400" dirty="0">
                <a:latin typeface="Arial" pitchFamily="34" charset="0"/>
                <a:cs typeface="Arial" pitchFamily="34" charset="0"/>
              </a:rPr>
              <a:t>45 actions : &gt; 100% de bénéficiaires </a:t>
            </a:r>
            <a:r>
              <a:rPr lang="fr-FR" sz="1400" dirty="0" smtClean="0">
                <a:latin typeface="Arial" pitchFamily="34" charset="0"/>
                <a:cs typeface="Arial" pitchFamily="34" charset="0"/>
              </a:rPr>
              <a:t>ciblés</a:t>
            </a:r>
          </a:p>
          <a:p>
            <a:pPr marL="742950" lvl="1" indent="-285750">
              <a:lnSpc>
                <a:spcPct val="150000"/>
              </a:lnSpc>
              <a:buFontTx/>
              <a:buChar char="-"/>
            </a:pPr>
            <a:endParaRPr lang="fr-FR" sz="1100" dirty="0" smtClean="0">
              <a:latin typeface="Arial" pitchFamily="34" charset="0"/>
              <a:cs typeface="Arial" pitchFamily="34" charset="0"/>
            </a:endParaRPr>
          </a:p>
          <a:p>
            <a:pPr marL="285750" indent="-285750">
              <a:lnSpc>
                <a:spcPct val="90000"/>
              </a:lnSpc>
              <a:buFont typeface="Arial" pitchFamily="34" charset="0"/>
              <a:buChar char="•"/>
            </a:pPr>
            <a:r>
              <a:rPr lang="fr-FR" sz="1400" b="1" dirty="0" smtClean="0">
                <a:latin typeface="Arial" pitchFamily="34" charset="0"/>
                <a:cs typeface="Arial" pitchFamily="34" charset="0"/>
              </a:rPr>
              <a:t>Difficultés </a:t>
            </a:r>
            <a:r>
              <a:rPr lang="fr-FR" sz="1400" b="1" dirty="0">
                <a:latin typeface="Arial" pitchFamily="34" charset="0"/>
                <a:cs typeface="Arial" pitchFamily="34" charset="0"/>
              </a:rPr>
              <a:t>de mise en œuvre évoquées:</a:t>
            </a:r>
          </a:p>
          <a:p>
            <a:pPr>
              <a:lnSpc>
                <a:spcPct val="90000"/>
              </a:lnSpc>
            </a:pPr>
            <a:endParaRPr lang="fr-FR" sz="800" dirty="0">
              <a:latin typeface="Arial" pitchFamily="34" charset="0"/>
              <a:cs typeface="Arial" pitchFamily="34" charset="0"/>
            </a:endParaRPr>
          </a:p>
          <a:p>
            <a:pPr marL="742950" lvl="1" indent="-285750">
              <a:lnSpc>
                <a:spcPct val="150000"/>
              </a:lnSpc>
              <a:buFontTx/>
              <a:buChar char="-"/>
            </a:pPr>
            <a:r>
              <a:rPr lang="fr-FR" sz="1400" dirty="0">
                <a:latin typeface="Arial" pitchFamily="34" charset="0"/>
                <a:cs typeface="Arial" pitchFamily="34" charset="0"/>
              </a:rPr>
              <a:t>Court délai de mise en œuvre entre l’accord financement CFPPA et contrainte de fin d’activités</a:t>
            </a:r>
          </a:p>
          <a:p>
            <a:pPr marL="742950" lvl="1" indent="-285750">
              <a:lnSpc>
                <a:spcPct val="150000"/>
              </a:lnSpc>
              <a:buFontTx/>
              <a:buChar char="-"/>
            </a:pPr>
            <a:r>
              <a:rPr lang="fr-FR" sz="1400" dirty="0">
                <a:latin typeface="Arial" pitchFamily="34" charset="0"/>
                <a:cs typeface="Arial" pitchFamily="34" charset="0"/>
              </a:rPr>
              <a:t>Rapprochement des AAP 2016 et 2017 </a:t>
            </a:r>
          </a:p>
          <a:p>
            <a:pPr marL="742950" lvl="1" indent="-285750">
              <a:lnSpc>
                <a:spcPct val="150000"/>
              </a:lnSpc>
              <a:buFontTx/>
              <a:buChar char="-"/>
            </a:pPr>
            <a:r>
              <a:rPr lang="fr-FR" sz="1400" dirty="0">
                <a:latin typeface="Arial" pitchFamily="34" charset="0"/>
                <a:cs typeface="Arial" pitchFamily="34" charset="0"/>
              </a:rPr>
              <a:t>Difficulté de mobilisation du public (communication non adéquate; atelier similaire à </a:t>
            </a:r>
            <a:r>
              <a:rPr lang="fr-FR" sz="1400" dirty="0" smtClean="0">
                <a:latin typeface="Arial" pitchFamily="34" charset="0"/>
                <a:cs typeface="Arial" pitchFamily="34" charset="0"/>
              </a:rPr>
              <a:t>quelques </a:t>
            </a:r>
            <a:r>
              <a:rPr lang="fr-FR" sz="1400" dirty="0">
                <a:latin typeface="Arial" pitchFamily="34" charset="0"/>
                <a:cs typeface="Arial" pitchFamily="34" charset="0"/>
              </a:rPr>
              <a:t>km)</a:t>
            </a:r>
          </a:p>
          <a:p>
            <a:pPr marL="742950" lvl="1" indent="-285750">
              <a:lnSpc>
                <a:spcPct val="150000"/>
              </a:lnSpc>
              <a:buFontTx/>
              <a:buChar char="-"/>
            </a:pPr>
            <a:r>
              <a:rPr lang="fr-FR" sz="1400" dirty="0">
                <a:latin typeface="Arial" pitchFamily="34" charset="0"/>
                <a:cs typeface="Arial" pitchFamily="34" charset="0"/>
              </a:rPr>
              <a:t>Difficultés liées aux structures (manque de personnel, </a:t>
            </a:r>
            <a:r>
              <a:rPr lang="fr-FR" sz="1400" dirty="0" smtClean="0">
                <a:latin typeface="Arial" pitchFamily="34" charset="0"/>
                <a:cs typeface="Arial" pitchFamily="34" charset="0"/>
              </a:rPr>
              <a:t>..)</a:t>
            </a:r>
            <a:endParaRPr lang="fr-FR" sz="1400" dirty="0">
              <a:latin typeface="Arial" pitchFamily="34" charset="0"/>
              <a:cs typeface="Arial" pitchFamily="34" charset="0"/>
            </a:endParaRPr>
          </a:p>
        </p:txBody>
      </p:sp>
    </p:spTree>
    <p:extLst>
      <p:ext uri="{BB962C8B-B14F-4D97-AF65-F5344CB8AC3E}">
        <p14:creationId xmlns:p14="http://schemas.microsoft.com/office/powerpoint/2010/main" val="420143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1197868" y="280740"/>
            <a:ext cx="10081120" cy="1066800"/>
          </a:xfrm>
        </p:spPr>
        <p:txBody>
          <a:bodyPr anchor="ctr"/>
          <a:lstStyle/>
          <a:p>
            <a:pPr algn="ctr"/>
            <a:r>
              <a:rPr lang="fr-FR" dirty="0" smtClean="0"/>
              <a:t>Recommandations relatives à l’effectivité des actions</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55</a:t>
            </a:fld>
            <a:endParaRPr lang="fr-FR"/>
          </a:p>
        </p:txBody>
      </p:sp>
      <p:sp>
        <p:nvSpPr>
          <p:cNvPr id="6" name="Rectangle 5"/>
          <p:cNvSpPr/>
          <p:nvPr/>
        </p:nvSpPr>
        <p:spPr>
          <a:xfrm>
            <a:off x="1197868" y="1639247"/>
            <a:ext cx="10009112" cy="3877985"/>
          </a:xfrm>
          <a:prstGeom prst="rect">
            <a:avLst/>
          </a:prstGeom>
        </p:spPr>
        <p:txBody>
          <a:bodyPr wrap="square">
            <a:spAutoFit/>
          </a:bodyPr>
          <a:lstStyle/>
          <a:p>
            <a:pPr marL="285750" lvl="0" indent="-285750" algn="just">
              <a:lnSpc>
                <a:spcPct val="150000"/>
              </a:lnSpc>
              <a:buFont typeface="Arial" pitchFamily="34" charset="0"/>
              <a:buChar char="•"/>
            </a:pPr>
            <a:r>
              <a:rPr lang="fr-FR" sz="1400" dirty="0">
                <a:latin typeface="Arial" pitchFamily="34" charset="0"/>
                <a:cs typeface="Arial" pitchFamily="34" charset="0"/>
              </a:rPr>
              <a:t>La </a:t>
            </a:r>
            <a:r>
              <a:rPr lang="fr-FR" sz="1400" b="1" dirty="0" smtClean="0">
                <a:latin typeface="Arial" pitchFamily="34" charset="0"/>
                <a:cs typeface="Arial" pitchFamily="34" charset="0"/>
              </a:rPr>
              <a:t>pluri-annualité des </a:t>
            </a:r>
            <a:r>
              <a:rPr lang="fr-FR" sz="1400" b="1" dirty="0">
                <a:latin typeface="Arial" pitchFamily="34" charset="0"/>
                <a:cs typeface="Arial" pitchFamily="34" charset="0"/>
              </a:rPr>
              <a:t>financements </a:t>
            </a:r>
            <a:r>
              <a:rPr lang="fr-FR" sz="1400" dirty="0" smtClean="0">
                <a:latin typeface="Arial" pitchFamily="34" charset="0"/>
                <a:cs typeface="Arial" pitchFamily="34" charset="0"/>
              </a:rPr>
              <a:t>accordée par </a:t>
            </a:r>
            <a:r>
              <a:rPr lang="fr-FR" sz="1400" dirty="0">
                <a:latin typeface="Arial" pitchFamily="34" charset="0"/>
                <a:cs typeface="Arial" pitchFamily="34" charset="0"/>
              </a:rPr>
              <a:t>la conférence des financeurs </a:t>
            </a:r>
            <a:r>
              <a:rPr lang="fr-FR" sz="1400" dirty="0" smtClean="0">
                <a:latin typeface="Arial" pitchFamily="34" charset="0"/>
                <a:cs typeface="Arial" pitchFamily="34" charset="0"/>
              </a:rPr>
              <a:t>35 depuis </a:t>
            </a:r>
            <a:r>
              <a:rPr lang="fr-FR" sz="1400" dirty="0">
                <a:latin typeface="Arial" pitchFamily="34" charset="0"/>
                <a:cs typeface="Arial" pitchFamily="34" charset="0"/>
              </a:rPr>
              <a:t>2018 devrait faciliter la planification et l’organisation des actions. </a:t>
            </a:r>
            <a:r>
              <a:rPr lang="fr-FR" sz="1400" dirty="0" smtClean="0">
                <a:latin typeface="Arial" pitchFamily="34" charset="0"/>
                <a:cs typeface="Arial" pitchFamily="34" charset="0"/>
              </a:rPr>
              <a:t>Si </a:t>
            </a:r>
            <a:r>
              <a:rPr lang="fr-FR" sz="1400" dirty="0">
                <a:latin typeface="Arial" pitchFamily="34" charset="0"/>
                <a:cs typeface="Arial" pitchFamily="34" charset="0"/>
              </a:rPr>
              <a:t>cette nouvelle façon de fonctionner s’avère concluante lors du bilan des actions 2018 en termes d’effectivité, promouvoir cette approche auprès des structures</a:t>
            </a:r>
            <a:r>
              <a:rPr lang="fr-FR" sz="1400" dirty="0" smtClean="0">
                <a:latin typeface="Arial" pitchFamily="34" charset="0"/>
                <a:cs typeface="Arial" pitchFamily="34" charset="0"/>
              </a:rPr>
              <a:t>.</a:t>
            </a:r>
          </a:p>
          <a:p>
            <a:pPr marL="285750" lvl="0" indent="-285750" algn="just">
              <a:lnSpc>
                <a:spcPct val="150000"/>
              </a:lnSpc>
              <a:buFont typeface="Arial" pitchFamily="34" charset="0"/>
              <a:buChar char="•"/>
            </a:pPr>
            <a:endParaRPr lang="fr-FR" sz="800" dirty="0">
              <a:latin typeface="Arial" pitchFamily="34" charset="0"/>
              <a:cs typeface="Arial" pitchFamily="34" charset="0"/>
            </a:endParaRPr>
          </a:p>
          <a:p>
            <a:pPr marL="285750" lvl="0" indent="-285750" algn="just">
              <a:lnSpc>
                <a:spcPct val="150000"/>
              </a:lnSpc>
              <a:buFont typeface="Arial" pitchFamily="34" charset="0"/>
              <a:buChar char="•"/>
            </a:pPr>
            <a:r>
              <a:rPr lang="fr-FR" sz="1400" dirty="0">
                <a:latin typeface="Arial" pitchFamily="34" charset="0"/>
                <a:cs typeface="Arial" pitchFamily="34" charset="0"/>
              </a:rPr>
              <a:t>Les difficultés de mise en œuvre liées à la mobilisation du public et à la proximité d’actions similaires sur un même territoire confortent la </a:t>
            </a:r>
            <a:r>
              <a:rPr lang="fr-FR" sz="1400" b="1" dirty="0">
                <a:latin typeface="Arial" pitchFamily="34" charset="0"/>
                <a:cs typeface="Arial" pitchFamily="34" charset="0"/>
              </a:rPr>
              <a:t>pertinence de programmations d’actions territoriales</a:t>
            </a:r>
            <a:r>
              <a:rPr lang="fr-FR" sz="1400" dirty="0">
                <a:latin typeface="Arial" pitchFamily="34" charset="0"/>
                <a:cs typeface="Arial" pitchFamily="34" charset="0"/>
              </a:rPr>
              <a:t>, afin d’anticiper les actions pour optimiser la mobilisation du public, et afin d’assurer une cohérence territoriale des actions </a:t>
            </a:r>
            <a:r>
              <a:rPr lang="fr-FR" sz="1400" dirty="0" smtClean="0">
                <a:latin typeface="Arial" pitchFamily="34" charset="0"/>
                <a:cs typeface="Arial" pitchFamily="34" charset="0"/>
              </a:rPr>
              <a:t>financées</a:t>
            </a:r>
          </a:p>
          <a:p>
            <a:pPr marL="285750" lvl="0" indent="-285750" algn="just">
              <a:lnSpc>
                <a:spcPct val="150000"/>
              </a:lnSpc>
              <a:buFont typeface="Arial" pitchFamily="34" charset="0"/>
              <a:buChar char="•"/>
            </a:pPr>
            <a:endParaRPr lang="fr-FR" sz="800" dirty="0">
              <a:latin typeface="Arial" pitchFamily="34" charset="0"/>
              <a:cs typeface="Arial" pitchFamily="34" charset="0"/>
            </a:endParaRPr>
          </a:p>
          <a:p>
            <a:pPr marL="285750" lvl="0" indent="-285750" algn="just">
              <a:lnSpc>
                <a:spcPct val="150000"/>
              </a:lnSpc>
              <a:buFont typeface="Arial" pitchFamily="34" charset="0"/>
              <a:buChar char="•"/>
            </a:pPr>
            <a:r>
              <a:rPr lang="fr-FR" sz="1400" b="1" dirty="0">
                <a:latin typeface="Arial" pitchFamily="34" charset="0"/>
                <a:cs typeface="Arial" pitchFamily="34" charset="0"/>
              </a:rPr>
              <a:t>Intégrer dans le cahier des charges de l’appel à projet le fait que les crédits non consommés au 31 mars seront récupérés </a:t>
            </a:r>
            <a:r>
              <a:rPr lang="fr-FR" sz="1400" dirty="0">
                <a:latin typeface="Arial" pitchFamily="34" charset="0"/>
                <a:cs typeface="Arial" pitchFamily="34" charset="0"/>
              </a:rPr>
              <a:t>par la conférence des financeurs </a:t>
            </a:r>
            <a:r>
              <a:rPr lang="fr-FR" sz="1400" dirty="0" smtClean="0">
                <a:latin typeface="Arial" pitchFamily="34" charset="0"/>
                <a:cs typeface="Arial" pitchFamily="34" charset="0"/>
              </a:rPr>
              <a:t>35 et </a:t>
            </a:r>
            <a:r>
              <a:rPr lang="fr-FR" sz="1400" dirty="0">
                <a:latin typeface="Arial" pitchFamily="34" charset="0"/>
                <a:cs typeface="Arial" pitchFamily="34" charset="0"/>
              </a:rPr>
              <a:t>intégrer un item relatif au repérage (</a:t>
            </a:r>
            <a:r>
              <a:rPr lang="fr-FR" sz="1400" dirty="0" err="1">
                <a:latin typeface="Arial" pitchFamily="34" charset="0"/>
                <a:cs typeface="Arial" pitchFamily="34" charset="0"/>
              </a:rPr>
              <a:t>cf</a:t>
            </a:r>
            <a:r>
              <a:rPr lang="fr-FR" sz="1400" dirty="0">
                <a:latin typeface="Arial" pitchFamily="34" charset="0"/>
                <a:cs typeface="Arial" pitchFamily="34" charset="0"/>
              </a:rPr>
              <a:t> partie 2</a:t>
            </a:r>
            <a:r>
              <a:rPr lang="fr-FR" sz="1400" dirty="0" smtClean="0">
                <a:latin typeface="Arial" pitchFamily="34" charset="0"/>
                <a:cs typeface="Arial" pitchFamily="34" charset="0"/>
              </a:rPr>
              <a:t>)</a:t>
            </a:r>
          </a:p>
          <a:p>
            <a:pPr marL="285750" lvl="0" indent="-285750" algn="just">
              <a:lnSpc>
                <a:spcPct val="150000"/>
              </a:lnSpc>
              <a:buFont typeface="Arial" pitchFamily="34" charset="0"/>
              <a:buChar char="•"/>
            </a:pPr>
            <a:endParaRPr lang="fr-FR" sz="800" dirty="0">
              <a:latin typeface="Arial" pitchFamily="34" charset="0"/>
              <a:cs typeface="Arial" pitchFamily="34" charset="0"/>
            </a:endParaRPr>
          </a:p>
          <a:p>
            <a:pPr marL="285750" lvl="0" indent="-285750" algn="just">
              <a:lnSpc>
                <a:spcPct val="150000"/>
              </a:lnSpc>
              <a:buFont typeface="Arial" pitchFamily="34" charset="0"/>
              <a:buChar char="•"/>
            </a:pPr>
            <a:r>
              <a:rPr lang="fr-FR" sz="1400" b="1" dirty="0">
                <a:latin typeface="Arial" pitchFamily="34" charset="0"/>
                <a:cs typeface="Arial" pitchFamily="34" charset="0"/>
              </a:rPr>
              <a:t>Intégrer dans les bilans </a:t>
            </a:r>
            <a:r>
              <a:rPr lang="fr-FR" sz="1400" dirty="0">
                <a:latin typeface="Arial" pitchFamily="34" charset="0"/>
                <a:cs typeface="Arial" pitchFamily="34" charset="0"/>
              </a:rPr>
              <a:t>à renseigner sur le site de la conférence des financeurs un item sur </a:t>
            </a:r>
            <a:r>
              <a:rPr lang="fr-FR" sz="1400" b="1" dirty="0">
                <a:latin typeface="Arial" pitchFamily="34" charset="0"/>
                <a:cs typeface="Arial" pitchFamily="34" charset="0"/>
              </a:rPr>
              <a:t>le nombre de bénéficiaires </a:t>
            </a:r>
            <a:r>
              <a:rPr lang="fr-FR" sz="1400" b="1" dirty="0" smtClean="0">
                <a:latin typeface="Arial" pitchFamily="34" charset="0"/>
                <a:cs typeface="Arial" pitchFamily="34" charset="0"/>
              </a:rPr>
              <a:t>ciblés par </a:t>
            </a:r>
            <a:r>
              <a:rPr lang="fr-FR" sz="1400" b="1" dirty="0">
                <a:latin typeface="Arial" pitchFamily="34" charset="0"/>
                <a:cs typeface="Arial" pitchFamily="34" charset="0"/>
              </a:rPr>
              <a:t>l’action</a:t>
            </a:r>
            <a:r>
              <a:rPr lang="fr-FR" sz="1400" dirty="0">
                <a:latin typeface="Arial" pitchFamily="34" charset="0"/>
                <a:cs typeface="Arial" pitchFamily="34" charset="0"/>
              </a:rPr>
              <a:t>, afin de pouvoir analyser plus facilement le ratio bénéficiaires touchés / ciblés. </a:t>
            </a:r>
          </a:p>
        </p:txBody>
      </p:sp>
    </p:spTree>
    <p:extLst>
      <p:ext uri="{BB962C8B-B14F-4D97-AF65-F5344CB8AC3E}">
        <p14:creationId xmlns:p14="http://schemas.microsoft.com/office/powerpoint/2010/main" val="291328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F28FB93-0A08-4E7D-8E63-9EFA29F1E093}" type="slidenum">
              <a:rPr lang="fr-FR" smtClean="0"/>
              <a:pPr/>
              <a:t>56</a:t>
            </a:fld>
            <a:endParaRPr lang="fr-FR"/>
          </a:p>
        </p:txBody>
      </p:sp>
      <p:sp>
        <p:nvSpPr>
          <p:cNvPr id="6" name="Titre 1"/>
          <p:cNvSpPr>
            <a:spLocks noGrp="1"/>
          </p:cNvSpPr>
          <p:nvPr>
            <p:ph type="title"/>
          </p:nvPr>
        </p:nvSpPr>
        <p:spPr>
          <a:xfrm>
            <a:off x="1558647" y="240060"/>
            <a:ext cx="9143538" cy="1066800"/>
          </a:xfrm>
        </p:spPr>
        <p:txBody>
          <a:bodyPr anchor="ctr"/>
          <a:lstStyle/>
          <a:p>
            <a:pPr algn="ctr"/>
            <a:r>
              <a:rPr lang="fr-FR" dirty="0" smtClean="0"/>
              <a:t>Efficacité des actions</a:t>
            </a:r>
            <a:endParaRPr lang="fr-FR" dirty="0"/>
          </a:p>
        </p:txBody>
      </p:sp>
      <p:sp>
        <p:nvSpPr>
          <p:cNvPr id="7" name="ZoneTexte 6"/>
          <p:cNvSpPr txBox="1"/>
          <p:nvPr/>
        </p:nvSpPr>
        <p:spPr>
          <a:xfrm>
            <a:off x="1125860" y="1700808"/>
            <a:ext cx="10081120" cy="4154984"/>
          </a:xfrm>
          <a:prstGeom prst="rect">
            <a:avLst/>
          </a:prstGeom>
          <a:noFill/>
        </p:spPr>
        <p:txBody>
          <a:bodyPr wrap="square" rtlCol="0">
            <a:spAutoFit/>
          </a:bodyPr>
          <a:lstStyle/>
          <a:p>
            <a:pPr marL="285750" indent="-285750">
              <a:lnSpc>
                <a:spcPct val="90000"/>
              </a:lnSpc>
              <a:buFont typeface="Arial" pitchFamily="34" charset="0"/>
              <a:buChar char="•"/>
            </a:pPr>
            <a:r>
              <a:rPr lang="fr-FR" sz="1400" dirty="0">
                <a:latin typeface="Arial" pitchFamily="34" charset="0"/>
                <a:cs typeface="Arial" pitchFamily="34" charset="0"/>
              </a:rPr>
              <a:t>Différentes méthodologies sont utilisées </a:t>
            </a:r>
            <a:r>
              <a:rPr lang="fr-FR" sz="1400" dirty="0" smtClean="0">
                <a:latin typeface="Arial" pitchFamily="34" charset="0"/>
                <a:cs typeface="Arial" pitchFamily="34" charset="0"/>
              </a:rPr>
              <a:t>pour </a:t>
            </a:r>
            <a:r>
              <a:rPr lang="fr-FR" sz="1400" dirty="0">
                <a:latin typeface="Arial" pitchFamily="34" charset="0"/>
                <a:cs typeface="Arial" pitchFamily="34" charset="0"/>
              </a:rPr>
              <a:t>mesurer l’impact </a:t>
            </a:r>
            <a:r>
              <a:rPr lang="fr-FR" sz="1400" dirty="0" smtClean="0">
                <a:latin typeface="Arial" pitchFamily="34" charset="0"/>
                <a:cs typeface="Arial" pitchFamily="34" charset="0"/>
              </a:rPr>
              <a:t>des actions:</a:t>
            </a:r>
          </a:p>
          <a:p>
            <a:pPr marL="285750" indent="-285750">
              <a:lnSpc>
                <a:spcPct val="90000"/>
              </a:lnSpc>
              <a:buFont typeface="Arial" pitchFamily="34" charset="0"/>
              <a:buChar char="•"/>
            </a:pPr>
            <a:endParaRPr lang="fr-FR" sz="1400" dirty="0">
              <a:latin typeface="Arial" pitchFamily="34" charset="0"/>
              <a:cs typeface="Arial" pitchFamily="34" charset="0"/>
            </a:endParaRPr>
          </a:p>
          <a:p>
            <a:pPr marL="742950" lvl="1" indent="-285750">
              <a:lnSpc>
                <a:spcPct val="90000"/>
              </a:lnSpc>
              <a:buFontTx/>
              <a:buChar char="-"/>
            </a:pPr>
            <a:r>
              <a:rPr lang="fr-FR" sz="1400" dirty="0" smtClean="0">
                <a:latin typeface="Arial" pitchFamily="34" charset="0"/>
                <a:cs typeface="Arial" pitchFamily="34" charset="0"/>
              </a:rPr>
              <a:t>Questionnaires des référentiels de l’inter-régimes qui mesurent des changements de comportement</a:t>
            </a:r>
          </a:p>
          <a:p>
            <a:pPr marL="742950" lvl="1" indent="-285750">
              <a:lnSpc>
                <a:spcPct val="90000"/>
              </a:lnSpc>
              <a:buFont typeface="Arial" pitchFamily="34" charset="0"/>
              <a:buChar char="•"/>
            </a:pPr>
            <a:endParaRPr lang="fr-FR" sz="1400" dirty="0">
              <a:latin typeface="Arial" pitchFamily="34" charset="0"/>
              <a:cs typeface="Arial" pitchFamily="34" charset="0"/>
            </a:endParaRPr>
          </a:p>
          <a:p>
            <a:pPr marL="742950" lvl="1" indent="-285750">
              <a:lnSpc>
                <a:spcPct val="90000"/>
              </a:lnSpc>
              <a:buFontTx/>
              <a:buChar char="-"/>
            </a:pPr>
            <a:r>
              <a:rPr lang="fr-FR" sz="1400" dirty="0" smtClean="0">
                <a:latin typeface="Arial" pitchFamily="34" charset="0"/>
                <a:cs typeface="Arial" pitchFamily="34" charset="0"/>
              </a:rPr>
              <a:t>Questionnaires de conditions physiques (opérateurs APA, équilibre)</a:t>
            </a:r>
          </a:p>
          <a:p>
            <a:pPr marL="742950" lvl="1" indent="-285750">
              <a:lnSpc>
                <a:spcPct val="90000"/>
              </a:lnSpc>
              <a:buFont typeface="Arial" pitchFamily="34" charset="0"/>
              <a:buChar char="•"/>
            </a:pPr>
            <a:endParaRPr lang="fr-FR" sz="1400" dirty="0">
              <a:latin typeface="Arial" pitchFamily="34" charset="0"/>
              <a:cs typeface="Arial" pitchFamily="34" charset="0"/>
            </a:endParaRPr>
          </a:p>
          <a:p>
            <a:pPr marL="742950" lvl="1" indent="-285750">
              <a:lnSpc>
                <a:spcPct val="90000"/>
              </a:lnSpc>
              <a:buFontTx/>
              <a:buChar char="-"/>
            </a:pPr>
            <a:r>
              <a:rPr lang="fr-FR" sz="1400" dirty="0" smtClean="0">
                <a:latin typeface="Arial" pitchFamily="34" charset="0"/>
                <a:cs typeface="Arial" pitchFamily="34" charset="0"/>
              </a:rPr>
              <a:t>Etude d’impact (bistrots mémoire)</a:t>
            </a:r>
          </a:p>
          <a:p>
            <a:pPr marL="742950" lvl="1" indent="-285750">
              <a:lnSpc>
                <a:spcPct val="90000"/>
              </a:lnSpc>
              <a:buFont typeface="Arial" pitchFamily="34" charset="0"/>
              <a:buChar char="•"/>
            </a:pPr>
            <a:endParaRPr lang="fr-FR" sz="1400" dirty="0">
              <a:latin typeface="Arial" pitchFamily="34" charset="0"/>
              <a:cs typeface="Arial" pitchFamily="34" charset="0"/>
            </a:endParaRPr>
          </a:p>
          <a:p>
            <a:pPr marL="742950" lvl="1" indent="-285750">
              <a:lnSpc>
                <a:spcPct val="90000"/>
              </a:lnSpc>
              <a:buFontTx/>
              <a:buChar char="-"/>
            </a:pPr>
            <a:r>
              <a:rPr lang="fr-FR" sz="1400" dirty="0" smtClean="0">
                <a:latin typeface="Arial" pitchFamily="34" charset="0"/>
                <a:cs typeface="Arial" pitchFamily="34" charset="0"/>
              </a:rPr>
              <a:t>Comparaison entre préconisations des diagnostics habitat et réalisations</a:t>
            </a:r>
          </a:p>
          <a:p>
            <a:pPr marL="742950" lvl="1" indent="-285750">
              <a:lnSpc>
                <a:spcPct val="90000"/>
              </a:lnSpc>
              <a:buFont typeface="Arial" pitchFamily="34" charset="0"/>
              <a:buChar char="•"/>
            </a:pPr>
            <a:endParaRPr lang="fr-FR" sz="1400" dirty="0">
              <a:latin typeface="Arial" pitchFamily="34" charset="0"/>
              <a:cs typeface="Arial" pitchFamily="34" charset="0"/>
            </a:endParaRPr>
          </a:p>
          <a:p>
            <a:pPr marL="742950" lvl="1" indent="-285750">
              <a:lnSpc>
                <a:spcPct val="90000"/>
              </a:lnSpc>
              <a:buFontTx/>
              <a:buChar char="-"/>
            </a:pPr>
            <a:r>
              <a:rPr lang="fr-FR" sz="1400" dirty="0" smtClean="0">
                <a:latin typeface="Arial" pitchFamily="34" charset="0"/>
                <a:cs typeface="Arial" pitchFamily="34" charset="0"/>
              </a:rPr>
              <a:t>Questionnaires de satisfaction</a:t>
            </a:r>
          </a:p>
          <a:p>
            <a:pPr marL="742950" lvl="1" indent="-285750">
              <a:lnSpc>
                <a:spcPct val="90000"/>
              </a:lnSpc>
              <a:buFont typeface="Arial" pitchFamily="34" charset="0"/>
              <a:buChar char="•"/>
            </a:pPr>
            <a:endParaRPr lang="fr-FR" sz="1400" dirty="0">
              <a:latin typeface="Arial" pitchFamily="34" charset="0"/>
              <a:cs typeface="Arial" pitchFamily="34" charset="0"/>
            </a:endParaRPr>
          </a:p>
          <a:p>
            <a:pPr marL="742950" lvl="1" indent="-285750">
              <a:lnSpc>
                <a:spcPct val="90000"/>
              </a:lnSpc>
              <a:buFontTx/>
              <a:buChar char="-"/>
            </a:pPr>
            <a:r>
              <a:rPr lang="fr-FR" sz="1400" dirty="0" smtClean="0">
                <a:latin typeface="Arial" pitchFamily="34" charset="0"/>
                <a:cs typeface="Arial" pitchFamily="34" charset="0"/>
              </a:rPr>
              <a:t>Echanges avec participants et intervenants</a:t>
            </a:r>
          </a:p>
          <a:p>
            <a:pPr lvl="1">
              <a:lnSpc>
                <a:spcPct val="90000"/>
              </a:lnSpc>
            </a:pPr>
            <a:endParaRPr lang="fr-FR" sz="900" dirty="0" smtClean="0">
              <a:latin typeface="Arial" pitchFamily="34" charset="0"/>
              <a:cs typeface="Arial" pitchFamily="34" charset="0"/>
            </a:endParaRPr>
          </a:p>
          <a:p>
            <a:pPr marL="742950" lvl="1" indent="-285750">
              <a:lnSpc>
                <a:spcPct val="90000"/>
              </a:lnSpc>
              <a:buFont typeface="Arial" pitchFamily="34" charset="0"/>
              <a:buChar char="•"/>
            </a:pPr>
            <a:endParaRPr lang="fr-FR" sz="800" dirty="0">
              <a:latin typeface="Arial" pitchFamily="34" charset="0"/>
              <a:cs typeface="Arial" pitchFamily="34" charset="0"/>
            </a:endParaRPr>
          </a:p>
          <a:p>
            <a:pPr marL="285750" indent="-285750">
              <a:lnSpc>
                <a:spcPct val="150000"/>
              </a:lnSpc>
              <a:buFont typeface="Arial" pitchFamily="34" charset="0"/>
              <a:buChar char="•"/>
            </a:pPr>
            <a:r>
              <a:rPr lang="fr-FR" sz="1400" dirty="0" smtClean="0">
                <a:latin typeface="Arial" pitchFamily="34" charset="0"/>
                <a:cs typeface="Arial" pitchFamily="34" charset="0"/>
              </a:rPr>
              <a:t>L’évaluation des actions, avec des indicateurs d’impact pertinents, est indispensable pour apprécier l’efficacité d’une action, l’ajuster si besoin.</a:t>
            </a:r>
          </a:p>
          <a:p>
            <a:pPr>
              <a:lnSpc>
                <a:spcPct val="150000"/>
              </a:lnSpc>
            </a:pPr>
            <a:r>
              <a:rPr lang="fr-FR" sz="800" dirty="0" smtClean="0">
                <a:latin typeface="Arial" pitchFamily="34" charset="0"/>
                <a:cs typeface="Arial" pitchFamily="34" charset="0"/>
              </a:rPr>
              <a:t> </a:t>
            </a:r>
          </a:p>
          <a:p>
            <a:pPr marL="285750" indent="-285750">
              <a:lnSpc>
                <a:spcPct val="150000"/>
              </a:lnSpc>
              <a:buFont typeface="Arial" pitchFamily="34" charset="0"/>
              <a:buChar char="•"/>
            </a:pPr>
            <a:r>
              <a:rPr lang="fr-FR" sz="1400" dirty="0" smtClean="0">
                <a:latin typeface="Arial" pitchFamily="34" charset="0"/>
                <a:cs typeface="Arial" pitchFamily="34" charset="0"/>
              </a:rPr>
              <a:t>L’évaluation permet d’autre part de valoriser l’action auprès des personnes âgées, des élus et des financeurs</a:t>
            </a:r>
            <a:endParaRPr lang="fr-FR" sz="1400" dirty="0">
              <a:latin typeface="Arial" pitchFamily="34" charset="0"/>
              <a:cs typeface="Arial" pitchFamily="34" charset="0"/>
            </a:endParaRPr>
          </a:p>
        </p:txBody>
      </p:sp>
    </p:spTree>
    <p:extLst>
      <p:ext uri="{BB962C8B-B14F-4D97-AF65-F5344CB8AC3E}">
        <p14:creationId xmlns:p14="http://schemas.microsoft.com/office/powerpoint/2010/main" val="200923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557908" y="273968"/>
            <a:ext cx="9143538" cy="1066800"/>
          </a:xfrm>
        </p:spPr>
        <p:txBody>
          <a:bodyPr anchor="ctr">
            <a:noAutofit/>
          </a:bodyPr>
          <a:lstStyle/>
          <a:p>
            <a:pPr algn="ctr">
              <a:lnSpc>
                <a:spcPct val="100000"/>
              </a:lnSpc>
            </a:pPr>
            <a:r>
              <a:rPr lang="fr-FR" dirty="0" smtClean="0"/>
              <a:t>Mesures de changements de comportements –</a:t>
            </a:r>
            <a:br>
              <a:rPr lang="fr-FR" dirty="0" smtClean="0"/>
            </a:br>
            <a:r>
              <a:rPr lang="fr-FR" dirty="0" smtClean="0"/>
              <a:t> Outil </a:t>
            </a:r>
            <a:r>
              <a:rPr lang="fr-FR" dirty="0" err="1" smtClean="0"/>
              <a:t>WebReport</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57</a:t>
            </a:fld>
            <a:endParaRPr lang="fr-FR"/>
          </a:p>
        </p:txBody>
      </p:sp>
      <p:sp>
        <p:nvSpPr>
          <p:cNvPr id="7" name="Rectangle 2"/>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7375" algn="l"/>
              </a:tabLst>
            </a:pPr>
            <a:r>
              <a:rPr kumimoji="0" lang="fr-FR" sz="1100" b="0" i="1" u="none" strike="noStrike" cap="none" normalizeH="0" baseline="0" smtClean="0">
                <a:ln>
                  <a:noFill/>
                </a:ln>
                <a:solidFill>
                  <a:schemeClr val="tx1"/>
                </a:solidFill>
                <a:effectLst/>
                <a:latin typeface="Calibri" pitchFamily="34" charset="0"/>
                <a:ea typeface="Calibri" pitchFamily="34" charset="0"/>
                <a:cs typeface="Times New Roman" pitchFamily="18" charset="0"/>
              </a:rPr>
              <a:t>Répartition des participants selon leur consommation quotidienne de fruits et légumes</a:t>
            </a:r>
            <a:endParaRPr kumimoji="0" lang="fr-FR"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7375"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7375" algn="l"/>
              </a:tabLst>
            </a:pPr>
            <a:r>
              <a:rPr kumimoji="0" lang="fr-FR" sz="1100" b="0" i="1" u="none" strike="noStrike" cap="none" normalizeH="0" baseline="0" smtClean="0">
                <a:ln>
                  <a:noFill/>
                </a:ln>
                <a:solidFill>
                  <a:schemeClr val="tx1"/>
                </a:solidFill>
                <a:effectLst/>
                <a:latin typeface="Calibri" pitchFamily="34" charset="0"/>
                <a:ea typeface="Calibri" pitchFamily="34" charset="0"/>
                <a:cs typeface="Times New Roman" pitchFamily="18" charset="0"/>
              </a:rPr>
              <a:t>Répartition des participants selon leur consommation quotidienne de fruits et légumes</a:t>
            </a:r>
            <a:endParaRPr kumimoji="0" lang="fr-FR"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7375"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ZoneTexte 12"/>
          <p:cNvSpPr txBox="1"/>
          <p:nvPr/>
        </p:nvSpPr>
        <p:spPr>
          <a:xfrm>
            <a:off x="1587971" y="3707172"/>
            <a:ext cx="3528392" cy="424732"/>
          </a:xfrm>
          <a:prstGeom prst="rect">
            <a:avLst/>
          </a:prstGeom>
          <a:noFill/>
        </p:spPr>
        <p:txBody>
          <a:bodyPr wrap="square" rtlCol="0">
            <a:spAutoFit/>
          </a:bodyPr>
          <a:lstStyle/>
          <a:p>
            <a:pPr algn="ctr">
              <a:lnSpc>
                <a:spcPct val="90000"/>
              </a:lnSpc>
            </a:pPr>
            <a:r>
              <a:rPr lang="fr-FR" sz="1200" i="1" dirty="0" smtClean="0"/>
              <a:t>Part des participants trouvant facilement les objets dont ils ont besoin</a:t>
            </a:r>
            <a:endParaRPr lang="fr-FR" sz="1200" i="1" dirty="0"/>
          </a:p>
        </p:txBody>
      </p: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844" y="1664837"/>
            <a:ext cx="4488742" cy="2055413"/>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860" y="4131904"/>
            <a:ext cx="4452615" cy="2065251"/>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oneTexte 15"/>
          <p:cNvSpPr txBox="1"/>
          <p:nvPr/>
        </p:nvSpPr>
        <p:spPr>
          <a:xfrm>
            <a:off x="6958508" y="1276076"/>
            <a:ext cx="3888432" cy="424732"/>
          </a:xfrm>
          <a:prstGeom prst="rect">
            <a:avLst/>
          </a:prstGeom>
          <a:noFill/>
        </p:spPr>
        <p:txBody>
          <a:bodyPr wrap="square" rtlCol="0">
            <a:spAutoFit/>
          </a:bodyPr>
          <a:lstStyle/>
          <a:p>
            <a:pPr algn="ctr">
              <a:lnSpc>
                <a:spcPct val="90000"/>
              </a:lnSpc>
            </a:pPr>
            <a:r>
              <a:rPr lang="fr-FR" sz="1200" i="1" dirty="0" smtClean="0"/>
              <a:t>Part des participants trouvant facilement leurs mots dans une discussion</a:t>
            </a:r>
            <a:endParaRPr lang="fr-FR" sz="1200" i="1" dirty="0"/>
          </a:p>
        </p:txBody>
      </p:sp>
      <p:pic>
        <p:nvPicPr>
          <p:cNvPr id="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350" y="4190401"/>
            <a:ext cx="4488742" cy="2055413"/>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6763343" y="3774859"/>
            <a:ext cx="3934271" cy="424732"/>
          </a:xfrm>
          <a:prstGeom prst="rect">
            <a:avLst/>
          </a:prstGeom>
          <a:noFill/>
        </p:spPr>
        <p:txBody>
          <a:bodyPr wrap="square" rtlCol="0">
            <a:spAutoFit/>
          </a:bodyPr>
          <a:lstStyle/>
          <a:p>
            <a:pPr algn="ctr">
              <a:lnSpc>
                <a:spcPct val="90000"/>
              </a:lnSpc>
            </a:pPr>
            <a:r>
              <a:rPr lang="fr-FR" sz="1200" i="1" dirty="0" smtClean="0"/>
              <a:t>Part des participants pensant refaire (T1) ou ayant refait (T2) des exercices chez eux</a:t>
            </a:r>
            <a:endParaRPr lang="fr-FR" sz="1200" i="1" dirty="0"/>
          </a:p>
        </p:txBody>
      </p:sp>
      <p:sp>
        <p:nvSpPr>
          <p:cNvPr id="19" name="ZoneTexte 18"/>
          <p:cNvSpPr txBox="1"/>
          <p:nvPr/>
        </p:nvSpPr>
        <p:spPr>
          <a:xfrm>
            <a:off x="1125860" y="1844824"/>
            <a:ext cx="4176464" cy="1200329"/>
          </a:xfrm>
          <a:prstGeom prst="rect">
            <a:avLst/>
          </a:prstGeom>
          <a:noFill/>
        </p:spPr>
        <p:txBody>
          <a:bodyPr wrap="square" rtlCol="0">
            <a:spAutoFit/>
          </a:bodyPr>
          <a:lstStyle/>
          <a:p>
            <a:pPr>
              <a:lnSpc>
                <a:spcPct val="150000"/>
              </a:lnSpc>
            </a:pPr>
            <a:r>
              <a:rPr lang="fr-FR" sz="1600" dirty="0"/>
              <a:t>Bilan sur 141 </a:t>
            </a:r>
            <a:r>
              <a:rPr lang="fr-FR" sz="1600" dirty="0" smtClean="0"/>
              <a:t>participants ayant participé en 2017 à des ateliers mémoire</a:t>
            </a:r>
          </a:p>
          <a:p>
            <a:pPr>
              <a:lnSpc>
                <a:spcPct val="150000"/>
              </a:lnSpc>
            </a:pPr>
            <a:r>
              <a:rPr lang="fr-FR" sz="1600" dirty="0" smtClean="0"/>
              <a:t>(T0= 141; T1=75; T2= 14)</a:t>
            </a:r>
            <a:endParaRPr lang="fr-FR" sz="1600" dirty="0"/>
          </a:p>
        </p:txBody>
      </p:sp>
    </p:spTree>
    <p:extLst>
      <p:ext uri="{BB962C8B-B14F-4D97-AF65-F5344CB8AC3E}">
        <p14:creationId xmlns:p14="http://schemas.microsoft.com/office/powerpoint/2010/main" val="87671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33772" y="531944"/>
            <a:ext cx="11449272" cy="1066800"/>
          </a:xfrm>
        </p:spPr>
        <p:txBody>
          <a:bodyPr anchor="t">
            <a:noAutofit/>
          </a:bodyPr>
          <a:lstStyle/>
          <a:p>
            <a:pPr algn="ctr"/>
            <a:r>
              <a:rPr lang="fr-FR" dirty="0"/>
              <a:t>Bilan </a:t>
            </a:r>
            <a:r>
              <a:rPr lang="fr-FR" dirty="0" smtClean="0"/>
              <a:t>Individuel - Activité Physique Adapté</a:t>
            </a:r>
            <a:r>
              <a:rPr lang="fr-FR" dirty="0"/>
              <a:t/>
            </a:r>
            <a:br>
              <a:rPr lang="fr-FR" dirty="0"/>
            </a:br>
            <a:endParaRPr lang="fr-FR"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284" y="1598744"/>
            <a:ext cx="6479630" cy="417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837828" y="2725440"/>
            <a:ext cx="5328592" cy="1837426"/>
          </a:xfrm>
          <a:prstGeom prst="rect">
            <a:avLst/>
          </a:prstGeom>
          <a:noFill/>
        </p:spPr>
        <p:txBody>
          <a:bodyPr wrap="square" rtlCol="0">
            <a:spAutoFit/>
          </a:bodyPr>
          <a:lstStyle/>
          <a:p>
            <a:pPr marL="285750" indent="-285750">
              <a:lnSpc>
                <a:spcPct val="90000"/>
              </a:lnSpc>
              <a:buFontTx/>
              <a:buChar char="-"/>
            </a:pPr>
            <a:r>
              <a:rPr lang="fr-FR" sz="1400" dirty="0" smtClean="0">
                <a:latin typeface="Arial" pitchFamily="34" charset="0"/>
                <a:cs typeface="Arial" pitchFamily="34" charset="0"/>
              </a:rPr>
              <a:t>Bilan de condition physique sur 1 femme, 64 ans</a:t>
            </a:r>
          </a:p>
          <a:p>
            <a:pPr marL="285750" indent="-285750">
              <a:lnSpc>
                <a:spcPct val="90000"/>
              </a:lnSpc>
              <a:buFontTx/>
              <a:buChar char="-"/>
            </a:pPr>
            <a:endParaRPr lang="fr-FR" sz="1400" dirty="0">
              <a:latin typeface="Arial" pitchFamily="34" charset="0"/>
              <a:cs typeface="Arial" pitchFamily="34" charset="0"/>
            </a:endParaRPr>
          </a:p>
          <a:p>
            <a:pPr marL="285750" indent="-285750">
              <a:lnSpc>
                <a:spcPct val="90000"/>
              </a:lnSpc>
              <a:buFontTx/>
              <a:buChar char="-"/>
            </a:pPr>
            <a:r>
              <a:rPr lang="fr-FR" sz="1400" dirty="0" smtClean="0">
                <a:latin typeface="Arial" pitchFamily="34" charset="0"/>
                <a:cs typeface="Arial" pitchFamily="34" charset="0"/>
              </a:rPr>
              <a:t>Programme de 3 mois d’APA</a:t>
            </a:r>
          </a:p>
          <a:p>
            <a:pPr>
              <a:lnSpc>
                <a:spcPct val="90000"/>
              </a:lnSpc>
            </a:pPr>
            <a:endParaRPr lang="fr-FR" sz="1400" dirty="0">
              <a:latin typeface="Arial" pitchFamily="34" charset="0"/>
              <a:cs typeface="Arial" pitchFamily="34" charset="0"/>
            </a:endParaRPr>
          </a:p>
          <a:p>
            <a:pPr marL="285750" indent="-285750">
              <a:lnSpc>
                <a:spcPct val="90000"/>
              </a:lnSpc>
              <a:buFontTx/>
              <a:buChar char="-"/>
            </a:pPr>
            <a:r>
              <a:rPr lang="fr-FR" sz="1400" dirty="0" smtClean="0">
                <a:latin typeface="Arial" pitchFamily="34" charset="0"/>
                <a:cs typeface="Arial" pitchFamily="34" charset="0"/>
              </a:rPr>
              <a:t>Couleur claire: 1</a:t>
            </a:r>
            <a:r>
              <a:rPr lang="fr-FR" sz="1400" baseline="30000" dirty="0" smtClean="0">
                <a:latin typeface="Arial" pitchFamily="34" charset="0"/>
                <a:cs typeface="Arial" pitchFamily="34" charset="0"/>
              </a:rPr>
              <a:t>er</a:t>
            </a:r>
            <a:r>
              <a:rPr lang="fr-FR" sz="1400" dirty="0" smtClean="0">
                <a:latin typeface="Arial" pitchFamily="34" charset="0"/>
                <a:cs typeface="Arial" pitchFamily="34" charset="0"/>
              </a:rPr>
              <a:t> bilan – début du programme</a:t>
            </a:r>
          </a:p>
          <a:p>
            <a:pPr>
              <a:lnSpc>
                <a:spcPct val="90000"/>
              </a:lnSpc>
            </a:pPr>
            <a:endParaRPr lang="fr-FR" sz="1400" dirty="0">
              <a:latin typeface="Arial" pitchFamily="34" charset="0"/>
              <a:cs typeface="Arial" pitchFamily="34" charset="0"/>
            </a:endParaRPr>
          </a:p>
          <a:p>
            <a:pPr marL="285750" indent="-285750">
              <a:lnSpc>
                <a:spcPct val="90000"/>
              </a:lnSpc>
              <a:buFontTx/>
              <a:buChar char="-"/>
            </a:pPr>
            <a:r>
              <a:rPr lang="fr-FR" sz="1400" dirty="0" smtClean="0">
                <a:latin typeface="Arial" pitchFamily="34" charset="0"/>
                <a:cs typeface="Arial" pitchFamily="34" charset="0"/>
              </a:rPr>
              <a:t>Couleur foncée: 2</a:t>
            </a:r>
            <a:r>
              <a:rPr lang="fr-FR" sz="1400" baseline="30000" dirty="0" smtClean="0">
                <a:latin typeface="Arial" pitchFamily="34" charset="0"/>
                <a:cs typeface="Arial" pitchFamily="34" charset="0"/>
              </a:rPr>
              <a:t>e</a:t>
            </a:r>
            <a:r>
              <a:rPr lang="fr-FR" sz="1400" dirty="0" smtClean="0">
                <a:latin typeface="Arial" pitchFamily="34" charset="0"/>
                <a:cs typeface="Arial" pitchFamily="34" charset="0"/>
              </a:rPr>
              <a:t> bilan – fin de programme</a:t>
            </a:r>
          </a:p>
          <a:p>
            <a:pPr marL="285750" indent="-285750">
              <a:lnSpc>
                <a:spcPct val="90000"/>
              </a:lnSpc>
              <a:buFontTx/>
              <a:buChar char="-"/>
            </a:pPr>
            <a:endParaRPr lang="fr-FR" sz="1400" dirty="0">
              <a:latin typeface="Arial" pitchFamily="34" charset="0"/>
              <a:cs typeface="Arial" pitchFamily="34" charset="0"/>
            </a:endParaRPr>
          </a:p>
          <a:p>
            <a:pPr>
              <a:lnSpc>
                <a:spcPct val="90000"/>
              </a:lnSpc>
            </a:pPr>
            <a:endParaRPr lang="fr-FR" sz="14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58</a:t>
            </a:fld>
            <a:endParaRPr lang="fr-FR" dirty="0"/>
          </a:p>
        </p:txBody>
      </p:sp>
    </p:spTree>
    <p:extLst>
      <p:ext uri="{BB962C8B-B14F-4D97-AF65-F5344CB8AC3E}">
        <p14:creationId xmlns:p14="http://schemas.microsoft.com/office/powerpoint/2010/main" val="177410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2061964" y="476672"/>
            <a:ext cx="9143538" cy="1066800"/>
          </a:xfrm>
        </p:spPr>
        <p:txBody>
          <a:bodyPr anchor="t"/>
          <a:lstStyle/>
          <a:p>
            <a:pPr algn="ctr"/>
            <a:r>
              <a:rPr lang="fr-FR" dirty="0" smtClean="0"/>
              <a:t>Evaluation Atelier Equilibre</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196" y="1771893"/>
            <a:ext cx="5071816" cy="324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37828" y="2161257"/>
            <a:ext cx="5760640" cy="2677656"/>
          </a:xfrm>
          <a:prstGeom prst="rect">
            <a:avLst/>
          </a:prstGeom>
        </p:spPr>
        <p:txBody>
          <a:bodyPr wrap="square">
            <a:spAutoFit/>
          </a:bodyPr>
          <a:lstStyle/>
          <a:p>
            <a:pPr marL="285750" indent="-285750" algn="just">
              <a:lnSpc>
                <a:spcPct val="150000"/>
              </a:lnSpc>
              <a:buFontTx/>
              <a:buChar char="-"/>
            </a:pPr>
            <a:r>
              <a:rPr lang="fr-FR" sz="1400" dirty="0" smtClean="0">
                <a:latin typeface="Arial" pitchFamily="34" charset="0"/>
                <a:cs typeface="Arial" pitchFamily="34" charset="0"/>
              </a:rPr>
              <a:t>Sur panel de 330 personnes, amélioration </a:t>
            </a:r>
            <a:r>
              <a:rPr lang="fr-FR" sz="1400" dirty="0">
                <a:latin typeface="Arial" pitchFamily="34" charset="0"/>
                <a:cs typeface="Arial" pitchFamily="34" charset="0"/>
              </a:rPr>
              <a:t>du score d’exécution du parcours équilibre et diminution du chrono </a:t>
            </a:r>
            <a:r>
              <a:rPr lang="fr-FR" sz="1400" dirty="0" smtClean="0">
                <a:latin typeface="Arial" pitchFamily="34" charset="0"/>
                <a:cs typeface="Arial" pitchFamily="34" charset="0"/>
              </a:rPr>
              <a:t>entre la 1ère et la 8ème séance</a:t>
            </a:r>
          </a:p>
          <a:p>
            <a:pPr marL="742950" lvl="1" indent="-285750" algn="just">
              <a:lnSpc>
                <a:spcPct val="150000"/>
              </a:lnSpc>
              <a:buFontTx/>
              <a:buChar char="-"/>
            </a:pPr>
            <a:endParaRPr lang="fr-FR" sz="1400" dirty="0">
              <a:latin typeface="Arial" pitchFamily="34" charset="0"/>
              <a:cs typeface="Arial" pitchFamily="34" charset="0"/>
            </a:endParaRPr>
          </a:p>
          <a:p>
            <a:pPr marL="285750" indent="-285750" algn="just">
              <a:lnSpc>
                <a:spcPct val="150000"/>
              </a:lnSpc>
              <a:buFontTx/>
              <a:buChar char="-"/>
            </a:pPr>
            <a:r>
              <a:rPr lang="fr-FR" sz="1400" dirty="0">
                <a:latin typeface="Arial" pitchFamily="34" charset="0"/>
                <a:cs typeface="Arial" pitchFamily="34" charset="0"/>
              </a:rPr>
              <a:t>Sur 56 personnes ayant participé aux ateliers 1 an auparavant, 16% étaient retombés, 78% avaient su se relever seuls, 74% pensaient avoir un meilleur </a:t>
            </a:r>
            <a:r>
              <a:rPr lang="fr-FR" sz="1400" dirty="0" smtClean="0">
                <a:latin typeface="Arial" pitchFamily="34" charset="0"/>
                <a:cs typeface="Arial" pitchFamily="34" charset="0"/>
              </a:rPr>
              <a:t>équilibre</a:t>
            </a:r>
          </a:p>
          <a:p>
            <a:pPr marL="285750" indent="-285750" algn="just">
              <a:lnSpc>
                <a:spcPct val="150000"/>
              </a:lnSpc>
              <a:buFontTx/>
              <a:buChar char="-"/>
            </a:pPr>
            <a:endParaRPr lang="fr-FR" sz="1400" dirty="0">
              <a:latin typeface="Arial" pitchFamily="34" charset="0"/>
              <a:cs typeface="Arial" pitchFamily="34" charset="0"/>
            </a:endParaRPr>
          </a:p>
        </p:txBody>
      </p:sp>
      <p:sp>
        <p:nvSpPr>
          <p:cNvPr id="3" name="ZoneTexte 2"/>
          <p:cNvSpPr txBox="1"/>
          <p:nvPr/>
        </p:nvSpPr>
        <p:spPr>
          <a:xfrm>
            <a:off x="8038628" y="5801606"/>
            <a:ext cx="3168352" cy="286232"/>
          </a:xfrm>
          <a:prstGeom prst="rect">
            <a:avLst/>
          </a:prstGeom>
          <a:noFill/>
        </p:spPr>
        <p:txBody>
          <a:bodyPr wrap="square" rtlCol="0">
            <a:spAutoFit/>
          </a:bodyPr>
          <a:lstStyle/>
          <a:p>
            <a:pPr algn="r">
              <a:lnSpc>
                <a:spcPct val="90000"/>
              </a:lnSpc>
            </a:pPr>
            <a:r>
              <a:rPr lang="fr-FR" sz="1400" dirty="0" smtClean="0"/>
              <a:t>(Faure, 2012)</a:t>
            </a:r>
            <a:endParaRPr lang="fr-FR" sz="1400" dirty="0"/>
          </a:p>
        </p:txBody>
      </p:sp>
      <p:sp>
        <p:nvSpPr>
          <p:cNvPr id="4" name="Espace réservé du numéro de diapositive 3"/>
          <p:cNvSpPr>
            <a:spLocks noGrp="1"/>
          </p:cNvSpPr>
          <p:nvPr>
            <p:ph type="sldNum" sz="quarter" idx="12"/>
          </p:nvPr>
        </p:nvSpPr>
        <p:spPr/>
        <p:txBody>
          <a:bodyPr/>
          <a:lstStyle/>
          <a:p>
            <a:fld id="{DF28FB93-0A08-4E7D-8E63-9EFA29F1E093}" type="slidenum">
              <a:rPr lang="fr-FR" sz="1400" smtClean="0"/>
              <a:pPr/>
              <a:t>59</a:t>
            </a:fld>
            <a:endParaRPr lang="fr-FR" sz="1400"/>
          </a:p>
        </p:txBody>
      </p:sp>
    </p:spTree>
    <p:extLst>
      <p:ext uri="{BB962C8B-B14F-4D97-AF65-F5344CB8AC3E}">
        <p14:creationId xmlns:p14="http://schemas.microsoft.com/office/powerpoint/2010/main" val="359931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28FB93-0A08-4E7D-8E63-9EFA29F1E093}" type="slidenum">
              <a:rPr lang="fr-FR" smtClean="0"/>
              <a:pPr/>
              <a:t>6</a:t>
            </a:fld>
            <a:endParaRPr lang="fr-FR"/>
          </a:p>
        </p:txBody>
      </p:sp>
      <p:sp>
        <p:nvSpPr>
          <p:cNvPr id="5" name="ZoneTexte 4"/>
          <p:cNvSpPr txBox="1"/>
          <p:nvPr/>
        </p:nvSpPr>
        <p:spPr>
          <a:xfrm>
            <a:off x="6382444" y="1412776"/>
            <a:ext cx="4104456" cy="1668405"/>
          </a:xfrm>
          <a:prstGeom prst="rect">
            <a:avLst/>
          </a:prstGeom>
          <a:noFill/>
        </p:spPr>
        <p:txBody>
          <a:bodyPr wrap="square" rtlCol="0">
            <a:spAutoFit/>
          </a:bodyPr>
          <a:lstStyle/>
          <a:p>
            <a:pPr algn="just">
              <a:lnSpc>
                <a:spcPct val="200000"/>
              </a:lnSpc>
            </a:pPr>
            <a:r>
              <a:rPr lang="fr-FR" i="1" dirty="0" smtClean="0">
                <a:latin typeface="Arial" pitchFamily="34" charset="0"/>
                <a:cs typeface="Arial" pitchFamily="34" charset="0"/>
              </a:rPr>
              <a:t>Rapport d’évaluation qui inclut une revue de la littérature sur les priorités du programme coordonné</a:t>
            </a:r>
            <a:endParaRPr lang="fr-FR" i="1" dirty="0">
              <a:latin typeface="Arial" pitchFamily="34" charset="0"/>
              <a:cs typeface="Arial" pitchFamily="34"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45" t="19314" r="65700" b="7835"/>
          <a:stretch/>
        </p:blipFill>
        <p:spPr bwMode="auto">
          <a:xfrm>
            <a:off x="1881934" y="692070"/>
            <a:ext cx="3780430" cy="5329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14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522876" y="476672"/>
            <a:ext cx="9143538" cy="1066800"/>
          </a:xfrm>
        </p:spPr>
        <p:txBody>
          <a:bodyPr anchor="t"/>
          <a:lstStyle/>
          <a:p>
            <a:pPr algn="ctr"/>
            <a:r>
              <a:rPr lang="fr-FR" dirty="0" smtClean="0"/>
              <a:t>Etude d’impact Bistrots Mémoire </a:t>
            </a:r>
            <a:endParaRPr lang="fr-FR" dirty="0"/>
          </a:p>
        </p:txBody>
      </p:sp>
      <p:sp>
        <p:nvSpPr>
          <p:cNvPr id="5" name="ZoneTexte 4"/>
          <p:cNvSpPr txBox="1"/>
          <p:nvPr/>
        </p:nvSpPr>
        <p:spPr>
          <a:xfrm>
            <a:off x="1308670" y="1268860"/>
            <a:ext cx="5279876" cy="1668214"/>
          </a:xfrm>
          <a:prstGeom prst="rect">
            <a:avLst/>
          </a:prstGeom>
          <a:noFill/>
        </p:spPr>
        <p:txBody>
          <a:bodyPr wrap="square" rtlCol="0">
            <a:spAutoFit/>
          </a:bodyPr>
          <a:lstStyle/>
          <a:p>
            <a:pPr>
              <a:lnSpc>
                <a:spcPct val="150000"/>
              </a:lnSpc>
            </a:pPr>
            <a:r>
              <a:rPr lang="fr-FR" sz="1400" dirty="0" smtClean="0">
                <a:latin typeface="Arial" pitchFamily="34" charset="0"/>
                <a:cs typeface="Arial" pitchFamily="34" charset="0"/>
              </a:rPr>
              <a:t>Evaluation réalisée par cabinet KIMSO en 2018:</a:t>
            </a:r>
          </a:p>
          <a:p>
            <a:pPr>
              <a:lnSpc>
                <a:spcPct val="150000"/>
              </a:lnSpc>
            </a:pPr>
            <a:r>
              <a:rPr lang="fr-FR" sz="1400" dirty="0" smtClean="0">
                <a:latin typeface="Arial" pitchFamily="34" charset="0"/>
                <a:cs typeface="Arial" pitchFamily="34" charset="0"/>
              </a:rPr>
              <a:t>- 45 entretiens avec porteurs de projets, psychologues, bénévoles, aidants, aidés</a:t>
            </a:r>
          </a:p>
          <a:p>
            <a:pPr>
              <a:lnSpc>
                <a:spcPct val="150000"/>
              </a:lnSpc>
            </a:pPr>
            <a:r>
              <a:rPr lang="fr-FR" sz="1400" dirty="0" smtClean="0">
                <a:latin typeface="Arial" pitchFamily="34" charset="0"/>
                <a:cs typeface="Arial" pitchFamily="34" charset="0"/>
              </a:rPr>
              <a:t>- Observations 5 BM</a:t>
            </a:r>
          </a:p>
          <a:p>
            <a:pPr>
              <a:lnSpc>
                <a:spcPct val="150000"/>
              </a:lnSpc>
            </a:pPr>
            <a:r>
              <a:rPr lang="fr-FR" sz="1400" dirty="0" smtClean="0">
                <a:latin typeface="Arial" pitchFamily="34" charset="0"/>
                <a:cs typeface="Arial" pitchFamily="34" charset="0"/>
              </a:rPr>
              <a:t>- Questionnaire renseigné par 269 acteurs</a:t>
            </a:r>
            <a:endParaRPr lang="fr-FR" sz="1400" dirty="0">
              <a:latin typeface="Arial" pitchFamily="34" charset="0"/>
              <a:cs typeface="Arial" pitchFamily="34" charset="0"/>
            </a:endParaRPr>
          </a:p>
        </p:txBody>
      </p:sp>
      <p:sp>
        <p:nvSpPr>
          <p:cNvPr id="6" name="ZoneTexte 5"/>
          <p:cNvSpPr txBox="1"/>
          <p:nvPr/>
        </p:nvSpPr>
        <p:spPr>
          <a:xfrm>
            <a:off x="1351806" y="3356992"/>
            <a:ext cx="3240360" cy="480131"/>
          </a:xfrm>
          <a:prstGeom prst="rect">
            <a:avLst/>
          </a:prstGeom>
          <a:noFill/>
        </p:spPr>
        <p:txBody>
          <a:bodyPr wrap="square" rtlCol="0">
            <a:spAutoFit/>
          </a:bodyPr>
          <a:lstStyle/>
          <a:p>
            <a:pPr>
              <a:lnSpc>
                <a:spcPct val="90000"/>
              </a:lnSpc>
            </a:pPr>
            <a:r>
              <a:rPr lang="fr-FR" sz="1400" b="1" i="1" dirty="0" smtClean="0"/>
              <a:t>Effets  sur  les  personnes  avec  troubles de la mémoire</a:t>
            </a:r>
            <a:endParaRPr lang="fr-FR" sz="1400" b="1" i="1" dirty="0"/>
          </a:p>
        </p:txBody>
      </p:sp>
      <p:sp>
        <p:nvSpPr>
          <p:cNvPr id="7" name="ZoneTexte 6"/>
          <p:cNvSpPr txBox="1"/>
          <p:nvPr/>
        </p:nvSpPr>
        <p:spPr>
          <a:xfrm>
            <a:off x="7822604" y="1484784"/>
            <a:ext cx="3240360" cy="286232"/>
          </a:xfrm>
          <a:prstGeom prst="rect">
            <a:avLst/>
          </a:prstGeom>
          <a:noFill/>
        </p:spPr>
        <p:txBody>
          <a:bodyPr wrap="square" rtlCol="0">
            <a:spAutoFit/>
          </a:bodyPr>
          <a:lstStyle/>
          <a:p>
            <a:pPr>
              <a:lnSpc>
                <a:spcPct val="90000"/>
              </a:lnSpc>
            </a:pPr>
            <a:r>
              <a:rPr lang="fr-FR" sz="1400" b="1" i="1" dirty="0" smtClean="0"/>
              <a:t>Effets  sur  les  aidants</a:t>
            </a:r>
            <a:endParaRPr lang="fr-FR" sz="1400" b="1" i="1"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29"/>
          <a:stretch/>
        </p:blipFill>
        <p:spPr bwMode="auto">
          <a:xfrm>
            <a:off x="9131300" y="1772816"/>
            <a:ext cx="1787648" cy="241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063" y="4220674"/>
            <a:ext cx="23717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5930" b="5806"/>
          <a:stretch/>
        </p:blipFill>
        <p:spPr bwMode="auto">
          <a:xfrm>
            <a:off x="919759" y="3933056"/>
            <a:ext cx="1747242" cy="169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641" y="4019032"/>
            <a:ext cx="14668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8610" y="4019032"/>
            <a:ext cx="18478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t="33535" b="21900"/>
          <a:stretch/>
        </p:blipFill>
        <p:spPr bwMode="auto">
          <a:xfrm>
            <a:off x="1122598" y="5972319"/>
            <a:ext cx="5389426" cy="2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1" r="6620"/>
          <a:stretch/>
        </p:blipFill>
        <p:spPr bwMode="auto">
          <a:xfrm>
            <a:off x="7102525" y="2022158"/>
            <a:ext cx="1584276" cy="190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0396" y="4174040"/>
            <a:ext cx="1482528" cy="213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60</a:t>
            </a:fld>
            <a:endParaRPr lang="fr-FR" sz="1400"/>
          </a:p>
        </p:txBody>
      </p:sp>
    </p:spTree>
    <p:extLst>
      <p:ext uri="{BB962C8B-B14F-4D97-AF65-F5344CB8AC3E}">
        <p14:creationId xmlns:p14="http://schemas.microsoft.com/office/powerpoint/2010/main" val="316744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522876" y="476672"/>
            <a:ext cx="9143538" cy="1066800"/>
          </a:xfrm>
        </p:spPr>
        <p:txBody>
          <a:bodyPr anchor="t"/>
          <a:lstStyle/>
          <a:p>
            <a:pPr algn="ctr"/>
            <a:r>
              <a:rPr lang="fr-FR" dirty="0" smtClean="0"/>
              <a:t>Autres indicateurs d’impact:</a:t>
            </a:r>
            <a:endParaRPr lang="fr-FR" dirty="0"/>
          </a:p>
        </p:txBody>
      </p:sp>
      <p:sp>
        <p:nvSpPr>
          <p:cNvPr id="5" name="Rectangle 4"/>
          <p:cNvSpPr/>
          <p:nvPr/>
        </p:nvSpPr>
        <p:spPr>
          <a:xfrm>
            <a:off x="837828" y="1576884"/>
            <a:ext cx="10657184" cy="3647152"/>
          </a:xfrm>
          <a:prstGeom prst="rect">
            <a:avLst/>
          </a:prstGeom>
        </p:spPr>
        <p:txBody>
          <a:bodyPr wrap="square">
            <a:spAutoFit/>
          </a:bodyPr>
          <a:lstStyle/>
          <a:p>
            <a:pPr marL="285750" indent="-285750" algn="just">
              <a:lnSpc>
                <a:spcPct val="150000"/>
              </a:lnSpc>
              <a:buFont typeface="Arial" pitchFamily="34" charset="0"/>
              <a:buChar char="•"/>
            </a:pPr>
            <a:r>
              <a:rPr lang="fr-FR" sz="1400" dirty="0" smtClean="0">
                <a:latin typeface="Arial" pitchFamily="34" charset="0"/>
                <a:cs typeface="Arial" pitchFamily="34" charset="0"/>
              </a:rPr>
              <a:t>Opérateur Habitat: </a:t>
            </a:r>
            <a:r>
              <a:rPr lang="fr-FR" sz="1400" dirty="0">
                <a:latin typeface="Arial" pitchFamily="34" charset="0"/>
                <a:cs typeface="Arial" pitchFamily="34" charset="0"/>
              </a:rPr>
              <a:t>Sur 100 diagnostics réalisés, 96 sont suivis par des travaux d’aménagement </a:t>
            </a:r>
            <a:endParaRPr lang="fr-FR" sz="1400" dirty="0" smtClean="0">
              <a:latin typeface="Arial" pitchFamily="34" charset="0"/>
              <a:cs typeface="Arial" pitchFamily="34" charset="0"/>
            </a:endParaRPr>
          </a:p>
          <a:p>
            <a:pPr marL="285750" indent="-285750" algn="just">
              <a:lnSpc>
                <a:spcPct val="150000"/>
              </a:lnSpc>
              <a:buFont typeface="Arial" pitchFamily="34" charset="0"/>
              <a:buChar char="•"/>
            </a:pPr>
            <a:endParaRPr lang="fr-FR" sz="1400" dirty="0">
              <a:latin typeface="Arial" pitchFamily="34" charset="0"/>
              <a:cs typeface="Arial" pitchFamily="34" charset="0"/>
            </a:endParaRPr>
          </a:p>
          <a:p>
            <a:pPr marL="285750" indent="-285750" algn="just">
              <a:lnSpc>
                <a:spcPct val="150000"/>
              </a:lnSpc>
              <a:buFont typeface="Arial" pitchFamily="34" charset="0"/>
              <a:buChar char="•"/>
            </a:pPr>
            <a:r>
              <a:rPr lang="fr-FR" sz="1400" dirty="0" smtClean="0">
                <a:latin typeface="Arial" pitchFamily="34" charset="0"/>
                <a:cs typeface="Arial" pitchFamily="34" charset="0"/>
              </a:rPr>
              <a:t>CLIC: </a:t>
            </a:r>
          </a:p>
          <a:p>
            <a:pPr marL="742950" lvl="1" indent="-285750" algn="just">
              <a:lnSpc>
                <a:spcPct val="150000"/>
              </a:lnSpc>
              <a:buFontTx/>
              <a:buChar char="-"/>
            </a:pPr>
            <a:r>
              <a:rPr lang="fr-FR" sz="1400" dirty="0" smtClean="0">
                <a:latin typeface="Arial" pitchFamily="34" charset="0"/>
                <a:cs typeface="Arial" pitchFamily="34" charset="0"/>
              </a:rPr>
              <a:t>89</a:t>
            </a:r>
            <a:r>
              <a:rPr lang="fr-FR" sz="1400" dirty="0">
                <a:latin typeface="Arial" pitchFamily="34" charset="0"/>
                <a:cs typeface="Arial" pitchFamily="34" charset="0"/>
              </a:rPr>
              <a:t>% à 94% de satisfaction </a:t>
            </a:r>
            <a:r>
              <a:rPr lang="fr-FR" sz="1400" dirty="0" smtClean="0">
                <a:latin typeface="Arial" pitchFamily="34" charset="0"/>
                <a:cs typeface="Arial" pitchFamily="34" charset="0"/>
              </a:rPr>
              <a:t>sur conférences </a:t>
            </a:r>
            <a:r>
              <a:rPr lang="fr-FR" sz="1400" dirty="0">
                <a:latin typeface="Arial" pitchFamily="34" charset="0"/>
                <a:cs typeface="Arial" pitchFamily="34" charset="0"/>
              </a:rPr>
              <a:t>sur le forum bien vieillir, </a:t>
            </a:r>
            <a:endParaRPr lang="fr-FR" sz="1400" dirty="0" smtClean="0">
              <a:latin typeface="Arial" pitchFamily="34" charset="0"/>
              <a:cs typeface="Arial" pitchFamily="34" charset="0"/>
            </a:endParaRPr>
          </a:p>
          <a:p>
            <a:pPr marL="742950" lvl="1" indent="-285750" algn="just">
              <a:lnSpc>
                <a:spcPct val="150000"/>
              </a:lnSpc>
              <a:buFontTx/>
              <a:buChar char="-"/>
            </a:pPr>
            <a:r>
              <a:rPr lang="fr-FR" sz="1400" dirty="0" smtClean="0">
                <a:latin typeface="Arial" pitchFamily="34" charset="0"/>
                <a:cs typeface="Arial" pitchFamily="34" charset="0"/>
              </a:rPr>
              <a:t>95</a:t>
            </a:r>
            <a:r>
              <a:rPr lang="fr-FR" sz="1400" dirty="0">
                <a:latin typeface="Arial" pitchFamily="34" charset="0"/>
                <a:cs typeface="Arial" pitchFamily="34" charset="0"/>
              </a:rPr>
              <a:t>% </a:t>
            </a:r>
            <a:r>
              <a:rPr lang="fr-FR" sz="1400" dirty="0" smtClean="0">
                <a:latin typeface="Arial" pitchFamily="34" charset="0"/>
                <a:cs typeface="Arial" pitchFamily="34" charset="0"/>
              </a:rPr>
              <a:t>à 98</a:t>
            </a:r>
            <a:r>
              <a:rPr lang="fr-FR" sz="1400" dirty="0">
                <a:latin typeface="Arial" pitchFamily="34" charset="0"/>
                <a:cs typeface="Arial" pitchFamily="34" charset="0"/>
              </a:rPr>
              <a:t>% de satisfaction sur les stands (lieu, les informations recueillies, et les échanges avec les professionnels</a:t>
            </a:r>
            <a:r>
              <a:rPr lang="fr-FR" sz="1400" dirty="0" smtClean="0">
                <a:latin typeface="Arial" pitchFamily="34" charset="0"/>
                <a:cs typeface="Arial" pitchFamily="34" charset="0"/>
              </a:rPr>
              <a:t>)</a:t>
            </a:r>
          </a:p>
          <a:p>
            <a:pPr marL="742950" lvl="1" indent="-285750" algn="just">
              <a:lnSpc>
                <a:spcPct val="150000"/>
              </a:lnSpc>
              <a:buFontTx/>
              <a:buChar char="-"/>
            </a:pPr>
            <a:endParaRPr lang="fr-FR" sz="1400" dirty="0">
              <a:latin typeface="Arial" pitchFamily="34" charset="0"/>
              <a:cs typeface="Arial" pitchFamily="34" charset="0"/>
            </a:endParaRPr>
          </a:p>
          <a:p>
            <a:pPr marL="285750" indent="-285750" algn="just">
              <a:lnSpc>
                <a:spcPct val="150000"/>
              </a:lnSpc>
              <a:buFont typeface="Arial" pitchFamily="34" charset="0"/>
              <a:buChar char="•"/>
            </a:pPr>
            <a:r>
              <a:rPr lang="fr-FR" sz="1400" dirty="0" smtClean="0">
                <a:latin typeface="Arial" pitchFamily="34" charset="0"/>
                <a:cs typeface="Arial" pitchFamily="34" charset="0"/>
              </a:rPr>
              <a:t>Association:</a:t>
            </a:r>
          </a:p>
          <a:p>
            <a:pPr marL="742950" lvl="1" indent="-285750" algn="just">
              <a:lnSpc>
                <a:spcPct val="150000"/>
              </a:lnSpc>
              <a:buFontTx/>
              <a:buChar char="-"/>
            </a:pPr>
            <a:r>
              <a:rPr lang="fr-FR" sz="1400" dirty="0" smtClean="0">
                <a:latin typeface="Arial" pitchFamily="34" charset="0"/>
                <a:cs typeface="Arial" pitchFamily="34" charset="0"/>
              </a:rPr>
              <a:t>Augmentation </a:t>
            </a:r>
            <a:r>
              <a:rPr lang="fr-FR" sz="1400" dirty="0">
                <a:latin typeface="Arial" pitchFamily="34" charset="0"/>
                <a:cs typeface="Arial" pitchFamily="34" charset="0"/>
              </a:rPr>
              <a:t>des adhésions : 1520 en 2017, 1647 en 2018 </a:t>
            </a:r>
            <a:r>
              <a:rPr lang="fr-FR" sz="1400" dirty="0">
                <a:latin typeface="Arial" pitchFamily="34" charset="0"/>
                <a:cs typeface="Arial" pitchFamily="34" charset="0"/>
                <a:sym typeface="Wingdings" pitchFamily="2" charset="2"/>
              </a:rPr>
              <a:t> personnes qui s’inscrivent suite aux ateliers de </a:t>
            </a:r>
            <a:r>
              <a:rPr lang="fr-FR" sz="1400" dirty="0" smtClean="0">
                <a:latin typeface="Arial" pitchFamily="34" charset="0"/>
                <a:cs typeface="Arial" pitchFamily="34" charset="0"/>
                <a:sym typeface="Wingdings" pitchFamily="2" charset="2"/>
              </a:rPr>
              <a:t>prévention</a:t>
            </a:r>
          </a:p>
          <a:p>
            <a:pPr marL="742950" lvl="1" indent="-285750" algn="just">
              <a:lnSpc>
                <a:spcPct val="150000"/>
              </a:lnSpc>
              <a:buFontTx/>
              <a:buChar char="-"/>
            </a:pPr>
            <a:r>
              <a:rPr lang="fr-FR" sz="1400" dirty="0" smtClean="0">
                <a:latin typeface="Arial" pitchFamily="34" charset="0"/>
                <a:cs typeface="Arial" pitchFamily="34" charset="0"/>
              </a:rPr>
              <a:t>Personnes isolées qui deviennent adhérentes à un club suite aux actions de lutte contre l’isolement</a:t>
            </a:r>
          </a:p>
          <a:p>
            <a:pPr marL="742950" lvl="1" indent="-285750" algn="just">
              <a:lnSpc>
                <a:spcPct val="150000"/>
              </a:lnSpc>
              <a:buFontTx/>
              <a:buChar char="-"/>
            </a:pPr>
            <a:endParaRPr lang="fr-FR" sz="1400" dirty="0" smtClean="0">
              <a:latin typeface="Arial" pitchFamily="34" charset="0"/>
              <a:cs typeface="Arial" pitchFamily="34" charset="0"/>
            </a:endParaRPr>
          </a:p>
          <a:p>
            <a:pPr marL="285750" indent="-285750" algn="just">
              <a:lnSpc>
                <a:spcPct val="150000"/>
              </a:lnSpc>
              <a:buFont typeface="Arial" pitchFamily="34" charset="0"/>
              <a:buChar char="•"/>
            </a:pPr>
            <a:r>
              <a:rPr lang="fr-FR" sz="1400" dirty="0" smtClean="0">
                <a:latin typeface="Arial" pitchFamily="34" charset="0"/>
                <a:cs typeface="Arial" pitchFamily="34" charset="0"/>
              </a:rPr>
              <a:t>CCAS: </a:t>
            </a:r>
            <a:r>
              <a:rPr lang="fr-FR" sz="1400" dirty="0" err="1" smtClean="0">
                <a:latin typeface="Arial" pitchFamily="34" charset="0"/>
                <a:cs typeface="Arial" pitchFamily="34" charset="0"/>
              </a:rPr>
              <a:t>Verbatims</a:t>
            </a:r>
            <a:r>
              <a:rPr lang="fr-FR" sz="1400" dirty="0" smtClean="0">
                <a:latin typeface="Arial" pitchFamily="34" charset="0"/>
                <a:cs typeface="Arial" pitchFamily="34" charset="0"/>
              </a:rPr>
              <a:t> ‘on prend moins de médicaments’; ‘les gens me repèrent dans la rue’; ‘les actions, ça me fait sortir de chez moi’</a:t>
            </a:r>
            <a:endParaRPr lang="fr-FR" sz="14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61</a:t>
            </a:fld>
            <a:endParaRPr lang="fr-FR" dirty="0"/>
          </a:p>
        </p:txBody>
      </p:sp>
    </p:spTree>
    <p:extLst>
      <p:ext uri="{BB962C8B-B14F-4D97-AF65-F5344CB8AC3E}">
        <p14:creationId xmlns:p14="http://schemas.microsoft.com/office/powerpoint/2010/main" val="299755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269876" y="331540"/>
            <a:ext cx="10081120" cy="1066800"/>
          </a:xfrm>
        </p:spPr>
        <p:txBody>
          <a:bodyPr anchor="ctr"/>
          <a:lstStyle/>
          <a:p>
            <a:pPr algn="ctr"/>
            <a:r>
              <a:rPr lang="fr-FR" dirty="0" smtClean="0"/>
              <a:t>Recommandations relatives à l’efficacité des actions </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mtClean="0"/>
              <a:pPr/>
              <a:t>62</a:t>
            </a:fld>
            <a:endParaRPr lang="fr-FR"/>
          </a:p>
        </p:txBody>
      </p:sp>
      <p:sp>
        <p:nvSpPr>
          <p:cNvPr id="7" name="Rectangle 6"/>
          <p:cNvSpPr/>
          <p:nvPr/>
        </p:nvSpPr>
        <p:spPr>
          <a:xfrm>
            <a:off x="1326604" y="1670100"/>
            <a:ext cx="9808368" cy="3554819"/>
          </a:xfrm>
          <a:prstGeom prst="rect">
            <a:avLst/>
          </a:prstGeom>
        </p:spPr>
        <p:txBody>
          <a:bodyPr wrap="square">
            <a:spAutoFit/>
          </a:bodyPr>
          <a:lstStyle/>
          <a:p>
            <a:pPr marL="285750" lvl="0" indent="-285750" algn="just">
              <a:lnSpc>
                <a:spcPct val="150000"/>
              </a:lnSpc>
              <a:buFont typeface="Arial" pitchFamily="34" charset="0"/>
              <a:buChar char="•"/>
            </a:pPr>
            <a:r>
              <a:rPr lang="fr-FR" sz="1400" dirty="0">
                <a:latin typeface="Arial" pitchFamily="34" charset="0"/>
                <a:cs typeface="Arial" pitchFamily="34" charset="0"/>
              </a:rPr>
              <a:t>Organiser </a:t>
            </a:r>
            <a:r>
              <a:rPr lang="fr-FR" sz="1400" b="1" dirty="0">
                <a:latin typeface="Arial" pitchFamily="34" charset="0"/>
                <a:cs typeface="Arial" pitchFamily="34" charset="0"/>
              </a:rPr>
              <a:t>une session de formation sur l’évaluation auprès des </a:t>
            </a:r>
            <a:r>
              <a:rPr lang="fr-FR" sz="1400" b="1" dirty="0" smtClean="0">
                <a:latin typeface="Arial" pitchFamily="34" charset="0"/>
                <a:cs typeface="Arial" pitchFamily="34" charset="0"/>
              </a:rPr>
              <a:t>structures</a:t>
            </a:r>
            <a:r>
              <a:rPr lang="fr-FR" sz="1400" dirty="0" smtClean="0">
                <a:latin typeface="Arial" pitchFamily="34" charset="0"/>
                <a:cs typeface="Arial" pitchFamily="34" charset="0"/>
              </a:rPr>
              <a:t>. </a:t>
            </a:r>
            <a:r>
              <a:rPr lang="fr-FR" sz="1400" dirty="0">
                <a:latin typeface="Arial" pitchFamily="34" charset="0"/>
                <a:cs typeface="Arial" pitchFamily="34" charset="0"/>
              </a:rPr>
              <a:t>Cette formation visera notamment à développer avec les structures, des indicateurs d’impact pertinents sur les axes pour lesquels des référentiels inter-régimes n’existent pas (lien social, accès aux droits, aides aux aidants, </a:t>
            </a:r>
            <a:r>
              <a:rPr lang="fr-FR" sz="1400" dirty="0" smtClean="0">
                <a:latin typeface="Arial" pitchFamily="34" charset="0"/>
                <a:cs typeface="Arial" pitchFamily="34" charset="0"/>
              </a:rPr>
              <a:t>…)</a:t>
            </a:r>
          </a:p>
          <a:p>
            <a:pPr marL="285750" lvl="0" indent="-285750" algn="just">
              <a:lnSpc>
                <a:spcPct val="150000"/>
              </a:lnSpc>
              <a:buFont typeface="Arial" pitchFamily="34" charset="0"/>
              <a:buChar char="•"/>
            </a:pPr>
            <a:endParaRPr lang="fr-FR" sz="800" dirty="0">
              <a:latin typeface="Arial" pitchFamily="34" charset="0"/>
              <a:cs typeface="Arial" pitchFamily="34" charset="0"/>
            </a:endParaRPr>
          </a:p>
          <a:p>
            <a:pPr marL="285750" lvl="0" indent="-285750">
              <a:lnSpc>
                <a:spcPct val="150000"/>
              </a:lnSpc>
              <a:buFont typeface="Arial" pitchFamily="34" charset="0"/>
              <a:buChar char="•"/>
            </a:pPr>
            <a:r>
              <a:rPr lang="fr-FR" sz="1400" dirty="0">
                <a:latin typeface="Arial" pitchFamily="34" charset="0"/>
                <a:cs typeface="Arial" pitchFamily="34" charset="0"/>
              </a:rPr>
              <a:t>Ajouter sur le site internet de la conférence des financeurs un item où les porteurs de projets </a:t>
            </a:r>
            <a:r>
              <a:rPr lang="fr-FR" sz="1400" dirty="0" smtClean="0">
                <a:latin typeface="Arial" pitchFamily="34" charset="0"/>
                <a:cs typeface="Arial" pitchFamily="34" charset="0"/>
              </a:rPr>
              <a:t>intègrent des </a:t>
            </a:r>
            <a:r>
              <a:rPr lang="fr-FR" sz="1400" dirty="0">
                <a:latin typeface="Arial" pitchFamily="34" charset="0"/>
                <a:cs typeface="Arial" pitchFamily="34" charset="0"/>
              </a:rPr>
              <a:t>indicateurs d’impact / </a:t>
            </a:r>
            <a:r>
              <a:rPr lang="fr-FR" sz="1400" dirty="0" smtClean="0">
                <a:latin typeface="Arial" pitchFamily="34" charset="0"/>
                <a:cs typeface="Arial" pitchFamily="34" charset="0"/>
              </a:rPr>
              <a:t>partagent les </a:t>
            </a:r>
            <a:r>
              <a:rPr lang="fr-FR" sz="1400" dirty="0">
                <a:latin typeface="Arial" pitchFamily="34" charset="0"/>
                <a:cs typeface="Arial" pitchFamily="34" charset="0"/>
              </a:rPr>
              <a:t>bilans </a:t>
            </a:r>
            <a:r>
              <a:rPr lang="fr-FR" sz="1400" dirty="0" err="1" smtClean="0">
                <a:latin typeface="Arial" pitchFamily="34" charset="0"/>
                <a:cs typeface="Arial" pitchFamily="34" charset="0"/>
              </a:rPr>
              <a:t>WebReport</a:t>
            </a:r>
            <a:r>
              <a:rPr lang="fr-FR" sz="1400" dirty="0" smtClean="0">
                <a:latin typeface="Arial" pitchFamily="34" charset="0"/>
                <a:cs typeface="Arial" pitchFamily="34" charset="0"/>
              </a:rPr>
              <a:t>, dans </a:t>
            </a:r>
            <a:r>
              <a:rPr lang="fr-FR" sz="1400" dirty="0">
                <a:latin typeface="Arial" pitchFamily="34" charset="0"/>
                <a:cs typeface="Arial" pitchFamily="34" charset="0"/>
              </a:rPr>
              <a:t>leur bilan d’action </a:t>
            </a:r>
          </a:p>
          <a:p>
            <a:pPr marL="285750" lvl="0" indent="-285750" algn="just">
              <a:lnSpc>
                <a:spcPct val="150000"/>
              </a:lnSpc>
              <a:buFont typeface="Arial" pitchFamily="34" charset="0"/>
              <a:buChar char="•"/>
            </a:pPr>
            <a:endParaRPr lang="fr-FR" sz="800" dirty="0" smtClean="0">
              <a:latin typeface="Arial" pitchFamily="34" charset="0"/>
              <a:cs typeface="Arial" pitchFamily="34" charset="0"/>
            </a:endParaRPr>
          </a:p>
          <a:p>
            <a:pPr marL="285750" lvl="0" indent="-285750" algn="just">
              <a:lnSpc>
                <a:spcPct val="150000"/>
              </a:lnSpc>
              <a:buFont typeface="Arial" pitchFamily="34" charset="0"/>
              <a:buChar char="•"/>
            </a:pPr>
            <a:r>
              <a:rPr lang="fr-FR" sz="1400" dirty="0" smtClean="0">
                <a:latin typeface="Arial" pitchFamily="34" charset="0"/>
                <a:cs typeface="Arial" pitchFamily="34" charset="0"/>
              </a:rPr>
              <a:t>Encourager </a:t>
            </a:r>
            <a:r>
              <a:rPr lang="fr-FR" sz="1400" dirty="0">
                <a:latin typeface="Arial" pitchFamily="34" charset="0"/>
                <a:cs typeface="Arial" pitchFamily="34" charset="0"/>
              </a:rPr>
              <a:t>les opérateurs à organiser une session de suivi 3 mois après les ateliers afin d’assurer un suivi des participants, et renseigner le questionnaire T2 pour bénéficier de statistiques </a:t>
            </a:r>
            <a:r>
              <a:rPr lang="fr-FR" sz="1400" dirty="0" smtClean="0">
                <a:latin typeface="Arial" pitchFamily="34" charset="0"/>
                <a:cs typeface="Arial" pitchFamily="34" charset="0"/>
              </a:rPr>
              <a:t>exploitables</a:t>
            </a:r>
          </a:p>
          <a:p>
            <a:pPr marL="285750" lvl="0" indent="-285750" algn="just">
              <a:lnSpc>
                <a:spcPct val="150000"/>
              </a:lnSpc>
              <a:buFont typeface="Arial" pitchFamily="34" charset="0"/>
              <a:buChar char="•"/>
            </a:pPr>
            <a:endParaRPr lang="fr-FR" sz="800" dirty="0">
              <a:latin typeface="Arial" pitchFamily="34" charset="0"/>
              <a:cs typeface="Arial" pitchFamily="34" charset="0"/>
            </a:endParaRPr>
          </a:p>
          <a:p>
            <a:pPr marL="285750" lvl="0" indent="-285750" algn="just">
              <a:lnSpc>
                <a:spcPct val="150000"/>
              </a:lnSpc>
              <a:buFont typeface="Arial" pitchFamily="34" charset="0"/>
              <a:buChar char="•"/>
            </a:pPr>
            <a:r>
              <a:rPr lang="fr-FR" sz="1400" dirty="0" smtClean="0">
                <a:latin typeface="Arial" pitchFamily="34" charset="0"/>
                <a:cs typeface="Arial" pitchFamily="34" charset="0"/>
              </a:rPr>
              <a:t>Commanditer une étude d’impact sur une programmation d’actions de prévention sur un territoire (ex étude du centre de prévention Bien Vieillir)</a:t>
            </a:r>
            <a:endParaRPr lang="fr-FR" sz="1400" dirty="0">
              <a:latin typeface="Arial" pitchFamily="34" charset="0"/>
              <a:cs typeface="Arial" pitchFamily="34" charset="0"/>
            </a:endParaRPr>
          </a:p>
        </p:txBody>
      </p:sp>
    </p:spTree>
    <p:extLst>
      <p:ext uri="{BB962C8B-B14F-4D97-AF65-F5344CB8AC3E}">
        <p14:creationId xmlns:p14="http://schemas.microsoft.com/office/powerpoint/2010/main" val="260239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844" y="260648"/>
            <a:ext cx="10297143" cy="1066800"/>
          </a:xfrm>
        </p:spPr>
        <p:txBody>
          <a:bodyPr anchor="ctr">
            <a:normAutofit/>
          </a:bodyPr>
          <a:lstStyle/>
          <a:p>
            <a:pPr algn="ctr"/>
            <a:r>
              <a:rPr lang="fr-FR" dirty="0" smtClean="0"/>
              <a:t>Continuité des actions sur les territoires</a:t>
            </a:r>
            <a:endParaRPr lang="fr-FR" dirty="0"/>
          </a:p>
        </p:txBody>
      </p:sp>
      <p:sp>
        <p:nvSpPr>
          <p:cNvPr id="4" name="Espace réservé du numéro de diapositive 3"/>
          <p:cNvSpPr>
            <a:spLocks noGrp="1"/>
          </p:cNvSpPr>
          <p:nvPr>
            <p:ph type="sldNum" sz="quarter" idx="12"/>
          </p:nvPr>
        </p:nvSpPr>
        <p:spPr/>
        <p:txBody>
          <a:bodyPr/>
          <a:lstStyle/>
          <a:p>
            <a:fld id="{DF28FB93-0A08-4E7D-8E63-9EFA29F1E093}" type="slidenum">
              <a:rPr lang="fr-FR" sz="1400" smtClean="0"/>
              <a:pPr/>
              <a:t>63</a:t>
            </a:fld>
            <a:endParaRPr lang="fr-FR" dirty="0"/>
          </a:p>
        </p:txBody>
      </p:sp>
      <p:sp>
        <p:nvSpPr>
          <p:cNvPr id="3" name="ZoneTexte 2"/>
          <p:cNvSpPr txBox="1"/>
          <p:nvPr/>
        </p:nvSpPr>
        <p:spPr>
          <a:xfrm>
            <a:off x="1125860" y="1628800"/>
            <a:ext cx="9865096" cy="4018023"/>
          </a:xfrm>
          <a:prstGeom prst="rect">
            <a:avLst/>
          </a:prstGeom>
          <a:noFill/>
        </p:spPr>
        <p:txBody>
          <a:bodyPr wrap="square" rtlCol="0">
            <a:spAutoFit/>
          </a:bodyPr>
          <a:lstStyle/>
          <a:p>
            <a:pPr marL="285750" indent="-285750" algn="just">
              <a:lnSpc>
                <a:spcPct val="150000"/>
              </a:lnSpc>
              <a:spcBef>
                <a:spcPts val="600"/>
              </a:spcBef>
              <a:spcAft>
                <a:spcPts val="600"/>
              </a:spcAft>
              <a:buFont typeface="Arial" pitchFamily="34" charset="0"/>
              <a:buChar char="•"/>
            </a:pPr>
            <a:r>
              <a:rPr lang="fr-FR" sz="1400" b="1" dirty="0" smtClean="0">
                <a:latin typeface="Arial" pitchFamily="34" charset="0"/>
                <a:cs typeface="Arial" pitchFamily="34" charset="0"/>
              </a:rPr>
              <a:t>Objectif: </a:t>
            </a:r>
            <a:r>
              <a:rPr lang="fr-FR" sz="1400" dirty="0">
                <a:latin typeface="Arial" pitchFamily="34" charset="0"/>
                <a:cs typeface="Arial" pitchFamily="34" charset="0"/>
              </a:rPr>
              <a:t>Assurer  une  continuité </a:t>
            </a:r>
            <a:r>
              <a:rPr lang="fr-FR" sz="1400" dirty="0" smtClean="0">
                <a:latin typeface="Arial" pitchFamily="34" charset="0"/>
                <a:cs typeface="Arial" pitchFamily="34" charset="0"/>
              </a:rPr>
              <a:t>des activités pour les bénéficiaires, en particulier pour les actions ponctuelles</a:t>
            </a:r>
          </a:p>
          <a:p>
            <a:pPr marL="285750" indent="-285750" algn="just">
              <a:lnSpc>
                <a:spcPct val="150000"/>
              </a:lnSpc>
              <a:spcBef>
                <a:spcPts val="600"/>
              </a:spcBef>
              <a:spcAft>
                <a:spcPts val="600"/>
              </a:spcAft>
              <a:buFont typeface="Arial" pitchFamily="34" charset="0"/>
              <a:buChar char="•"/>
            </a:pPr>
            <a:endParaRPr lang="fr-FR" sz="300" dirty="0" smtClean="0">
              <a:latin typeface="Arial" pitchFamily="34" charset="0"/>
              <a:cs typeface="Arial" pitchFamily="34" charset="0"/>
            </a:endParaRPr>
          </a:p>
          <a:p>
            <a:pPr marL="285750" indent="-285750" algn="just">
              <a:lnSpc>
                <a:spcPct val="150000"/>
              </a:lnSpc>
              <a:spcBef>
                <a:spcPts val="600"/>
              </a:spcBef>
              <a:spcAft>
                <a:spcPts val="600"/>
              </a:spcAft>
              <a:buFont typeface="Arial" pitchFamily="34" charset="0"/>
              <a:buChar char="•"/>
            </a:pPr>
            <a:r>
              <a:rPr lang="fr-FR" sz="1400" b="1" dirty="0" smtClean="0">
                <a:latin typeface="Arial" pitchFamily="34" charset="0"/>
                <a:cs typeface="Arial" pitchFamily="34" charset="0"/>
              </a:rPr>
              <a:t>Exemples de bonnes pratiques:</a:t>
            </a:r>
          </a:p>
          <a:p>
            <a:pPr marL="742950" lvl="1" indent="-285750" algn="just">
              <a:lnSpc>
                <a:spcPct val="150000"/>
              </a:lnSpc>
              <a:spcBef>
                <a:spcPts val="600"/>
              </a:spcBef>
              <a:spcAft>
                <a:spcPts val="600"/>
              </a:spcAft>
              <a:buFontTx/>
              <a:buChar char="-"/>
            </a:pPr>
            <a:r>
              <a:rPr lang="fr-FR" sz="1400" dirty="0" smtClean="0">
                <a:latin typeface="Arial" pitchFamily="34" charset="0"/>
                <a:cs typeface="Arial" pitchFamily="34" charset="0"/>
              </a:rPr>
              <a:t>CLIC orientent à la fin de leurs actions ou celles des opérateurs vers d’autres actions de prévention, associations, et professionnels du territoire</a:t>
            </a:r>
          </a:p>
          <a:p>
            <a:pPr marL="742950" lvl="1" indent="-285750" algn="just">
              <a:lnSpc>
                <a:spcPct val="150000"/>
              </a:lnSpc>
              <a:spcBef>
                <a:spcPts val="600"/>
              </a:spcBef>
              <a:spcAft>
                <a:spcPts val="600"/>
              </a:spcAft>
              <a:buFontTx/>
              <a:buChar char="-"/>
            </a:pPr>
            <a:r>
              <a:rPr lang="fr-FR" sz="1400" dirty="0" smtClean="0">
                <a:latin typeface="Arial" pitchFamily="34" charset="0"/>
                <a:cs typeface="Arial" pitchFamily="34" charset="0"/>
              </a:rPr>
              <a:t>Certains opérateurs cherchent à mettre en place une offre de suite pérenne après leurs ateliers, ou cherchent à mettre en place des ateliers sur d’autres thématiques</a:t>
            </a:r>
          </a:p>
          <a:p>
            <a:pPr marL="742950" lvl="1" indent="-285750" algn="just">
              <a:lnSpc>
                <a:spcPct val="150000"/>
              </a:lnSpc>
              <a:spcBef>
                <a:spcPts val="600"/>
              </a:spcBef>
              <a:spcAft>
                <a:spcPts val="600"/>
              </a:spcAft>
              <a:buFontTx/>
              <a:buChar char="-"/>
            </a:pPr>
            <a:r>
              <a:rPr lang="fr-FR" sz="1400" dirty="0" smtClean="0">
                <a:latin typeface="Arial" pitchFamily="34" charset="0"/>
                <a:cs typeface="Arial" pitchFamily="34" charset="0"/>
              </a:rPr>
              <a:t>Certaines associations gèrent l’inscription à leurs actions via le CCAS</a:t>
            </a:r>
          </a:p>
          <a:p>
            <a:pPr marL="742950" lvl="1" indent="-285750" algn="just">
              <a:lnSpc>
                <a:spcPct val="150000"/>
              </a:lnSpc>
              <a:spcBef>
                <a:spcPts val="600"/>
              </a:spcBef>
              <a:spcAft>
                <a:spcPts val="600"/>
              </a:spcAft>
              <a:buFontTx/>
              <a:buChar char="-"/>
            </a:pPr>
            <a:r>
              <a:rPr lang="fr-FR" sz="1400" dirty="0" smtClean="0">
                <a:latin typeface="Arial" pitchFamily="34" charset="0"/>
                <a:cs typeface="Arial" pitchFamily="34" charset="0"/>
              </a:rPr>
              <a:t>CIAS travaille avec les centres sociaux pour qu’ils poursuivent leurs activités</a:t>
            </a:r>
          </a:p>
          <a:p>
            <a:pPr marL="342900" indent="-342900" algn="just">
              <a:lnSpc>
                <a:spcPct val="90000"/>
              </a:lnSpc>
              <a:spcBef>
                <a:spcPts val="600"/>
              </a:spcBef>
              <a:spcAft>
                <a:spcPts val="600"/>
              </a:spcAft>
              <a:buFont typeface="Arial" pitchFamily="34" charset="0"/>
              <a:buChar char="•"/>
            </a:pPr>
            <a:endParaRPr lang="fr-FR" sz="1400" b="1" dirty="0" smtClean="0">
              <a:latin typeface="Arial" pitchFamily="34" charset="0"/>
              <a:cs typeface="Arial" pitchFamily="34" charset="0"/>
            </a:endParaRPr>
          </a:p>
        </p:txBody>
      </p:sp>
    </p:spTree>
    <p:extLst>
      <p:ext uri="{BB962C8B-B14F-4D97-AF65-F5344CB8AC3E}">
        <p14:creationId xmlns:p14="http://schemas.microsoft.com/office/powerpoint/2010/main" val="10386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F28FB93-0A08-4E7D-8E63-9EFA29F1E093}" type="slidenum">
              <a:rPr lang="fr-FR" smtClean="0"/>
              <a:pPr/>
              <a:t>64</a:t>
            </a:fld>
            <a:endParaRPr lang="fr-FR"/>
          </a:p>
        </p:txBody>
      </p:sp>
      <p:sp>
        <p:nvSpPr>
          <p:cNvPr id="6" name="Titre 1"/>
          <p:cNvSpPr>
            <a:spLocks noGrp="1"/>
          </p:cNvSpPr>
          <p:nvPr>
            <p:ph type="title"/>
          </p:nvPr>
        </p:nvSpPr>
        <p:spPr>
          <a:xfrm>
            <a:off x="1557908" y="404664"/>
            <a:ext cx="8640960" cy="1066800"/>
          </a:xfrm>
        </p:spPr>
        <p:txBody>
          <a:bodyPr anchor="ctr"/>
          <a:lstStyle/>
          <a:p>
            <a:pPr algn="ctr"/>
            <a:r>
              <a:rPr lang="fr-FR" dirty="0" smtClean="0"/>
              <a:t>Recommandations relatives à la continuité des actions sur les territoires</a:t>
            </a:r>
            <a:endParaRPr lang="fr-FR" dirty="0"/>
          </a:p>
        </p:txBody>
      </p:sp>
      <p:sp>
        <p:nvSpPr>
          <p:cNvPr id="7" name="Rectangle 6"/>
          <p:cNvSpPr/>
          <p:nvPr/>
        </p:nvSpPr>
        <p:spPr>
          <a:xfrm>
            <a:off x="1502816" y="1844824"/>
            <a:ext cx="9488140" cy="3970318"/>
          </a:xfrm>
          <a:prstGeom prst="rect">
            <a:avLst/>
          </a:prstGeom>
        </p:spPr>
        <p:txBody>
          <a:bodyPr wrap="square">
            <a:spAutoFit/>
          </a:bodyPr>
          <a:lstStyle/>
          <a:p>
            <a:pPr marL="285750" lvl="0" indent="-285750" algn="just">
              <a:lnSpc>
                <a:spcPct val="150000"/>
              </a:lnSpc>
              <a:buFont typeface="Arial" pitchFamily="34" charset="0"/>
              <a:buChar char="•"/>
            </a:pPr>
            <a:r>
              <a:rPr lang="fr-FR" sz="1400" b="1" dirty="0">
                <a:latin typeface="Arial" pitchFamily="34" charset="0"/>
                <a:cs typeface="Arial" pitchFamily="34" charset="0"/>
              </a:rPr>
              <a:t>Partager les bonnes pratiques </a:t>
            </a:r>
            <a:r>
              <a:rPr lang="fr-FR" sz="1400" dirty="0">
                <a:latin typeface="Arial" pitchFamily="34" charset="0"/>
                <a:cs typeface="Arial" pitchFamily="34" charset="0"/>
              </a:rPr>
              <a:t>mises en place par les acteurs de terrain pour permettre aux bénéficiaires d’actions ponctuelles de continuer à participer à des activités (de prévention ou de loisirs) sur leur </a:t>
            </a:r>
            <a:r>
              <a:rPr lang="fr-FR" sz="1400" dirty="0" smtClean="0">
                <a:latin typeface="Arial" pitchFamily="34" charset="0"/>
                <a:cs typeface="Arial" pitchFamily="34" charset="0"/>
              </a:rPr>
              <a:t>territoire</a:t>
            </a:r>
          </a:p>
          <a:p>
            <a:pPr lvl="0" algn="just">
              <a:lnSpc>
                <a:spcPct val="150000"/>
              </a:lnSpc>
            </a:pPr>
            <a:endParaRPr lang="fr-FR" sz="1400" dirty="0">
              <a:latin typeface="Arial" pitchFamily="34" charset="0"/>
              <a:cs typeface="Arial" pitchFamily="34" charset="0"/>
            </a:endParaRPr>
          </a:p>
          <a:p>
            <a:pPr marL="285750" lvl="0" indent="-285750" algn="just">
              <a:lnSpc>
                <a:spcPct val="150000"/>
              </a:lnSpc>
              <a:buFont typeface="Arial" pitchFamily="34" charset="0"/>
              <a:buChar char="•"/>
            </a:pPr>
            <a:r>
              <a:rPr lang="fr-FR" sz="1400" dirty="0" smtClean="0">
                <a:latin typeface="Arial" pitchFamily="34" charset="0"/>
                <a:cs typeface="Arial" pitchFamily="34" charset="0"/>
              </a:rPr>
              <a:t>Encourager </a:t>
            </a:r>
            <a:r>
              <a:rPr lang="fr-FR" sz="1400" dirty="0">
                <a:latin typeface="Arial" pitchFamily="34" charset="0"/>
                <a:cs typeface="Arial" pitchFamily="34" charset="0"/>
              </a:rPr>
              <a:t>les porteurs de projets et notamment les CLIC à communiquer sur l’offre d’actions du territoire à la fin </a:t>
            </a:r>
            <a:r>
              <a:rPr lang="fr-FR" sz="1400" dirty="0" smtClean="0">
                <a:latin typeface="Arial" pitchFamily="34" charset="0"/>
                <a:cs typeface="Arial" pitchFamily="34" charset="0"/>
              </a:rPr>
              <a:t>des ateliers </a:t>
            </a:r>
            <a:r>
              <a:rPr lang="fr-FR" sz="1400" dirty="0">
                <a:latin typeface="Arial" pitchFamily="34" charset="0"/>
                <a:cs typeface="Arial" pitchFamily="34" charset="0"/>
              </a:rPr>
              <a:t>(cette communication sera facilitée si une programmation des actions et un outil de communication existent</a:t>
            </a:r>
            <a:r>
              <a:rPr lang="fr-FR" sz="1400" dirty="0" smtClean="0">
                <a:latin typeface="Arial" pitchFamily="34" charset="0"/>
                <a:cs typeface="Arial" pitchFamily="34" charset="0"/>
              </a:rPr>
              <a:t>)</a:t>
            </a:r>
          </a:p>
          <a:p>
            <a:pPr lvl="0" algn="just">
              <a:lnSpc>
                <a:spcPct val="150000"/>
              </a:lnSpc>
            </a:pPr>
            <a:endParaRPr lang="fr-FR" sz="1400" dirty="0">
              <a:latin typeface="Arial" pitchFamily="34" charset="0"/>
              <a:cs typeface="Arial" pitchFamily="34" charset="0"/>
            </a:endParaRPr>
          </a:p>
          <a:p>
            <a:pPr marL="285750" lvl="0" indent="-285750" algn="just">
              <a:lnSpc>
                <a:spcPct val="150000"/>
              </a:lnSpc>
              <a:buFont typeface="Arial" pitchFamily="34" charset="0"/>
              <a:buChar char="•"/>
            </a:pPr>
            <a:r>
              <a:rPr lang="fr-FR" sz="1400" dirty="0">
                <a:latin typeface="Arial" pitchFamily="34" charset="0"/>
                <a:cs typeface="Arial" pitchFamily="34" charset="0"/>
              </a:rPr>
              <a:t>Encourager la mise en place </a:t>
            </a:r>
            <a:r>
              <a:rPr lang="fr-FR" sz="1400" b="1" dirty="0">
                <a:latin typeface="Arial" pitchFamily="34" charset="0"/>
                <a:cs typeface="Arial" pitchFamily="34" charset="0"/>
              </a:rPr>
              <a:t>d’offre de suite pour l’activité physique</a:t>
            </a:r>
            <a:r>
              <a:rPr lang="fr-FR" sz="1400" dirty="0">
                <a:latin typeface="Arial" pitchFamily="34" charset="0"/>
                <a:cs typeface="Arial" pitchFamily="34" charset="0"/>
              </a:rPr>
              <a:t>, et le </a:t>
            </a:r>
            <a:r>
              <a:rPr lang="fr-FR" sz="1400" b="1" dirty="0">
                <a:latin typeface="Arial" pitchFamily="34" charset="0"/>
                <a:cs typeface="Arial" pitchFamily="34" charset="0"/>
              </a:rPr>
              <a:t>transfert de compétences des actions mémoire </a:t>
            </a:r>
            <a:r>
              <a:rPr lang="fr-FR" sz="1400" dirty="0">
                <a:latin typeface="Arial" pitchFamily="34" charset="0"/>
                <a:cs typeface="Arial" pitchFamily="34" charset="0"/>
              </a:rPr>
              <a:t>aux personnes âgées pour qu’elles puissent elles-mêmes organiser les ateliers (</a:t>
            </a:r>
            <a:r>
              <a:rPr lang="fr-FR" sz="1400" dirty="0" err="1">
                <a:latin typeface="Arial" pitchFamily="34" charset="0"/>
                <a:cs typeface="Arial" pitchFamily="34" charset="0"/>
              </a:rPr>
              <a:t>cf</a:t>
            </a:r>
            <a:r>
              <a:rPr lang="fr-FR" sz="1400" dirty="0">
                <a:latin typeface="Arial" pitchFamily="34" charset="0"/>
                <a:cs typeface="Arial" pitchFamily="34" charset="0"/>
              </a:rPr>
              <a:t> partie 1</a:t>
            </a:r>
            <a:r>
              <a:rPr lang="fr-FR" sz="1400" dirty="0" smtClean="0">
                <a:latin typeface="Arial" pitchFamily="34" charset="0"/>
                <a:cs typeface="Arial" pitchFamily="34" charset="0"/>
              </a:rPr>
              <a:t>)</a:t>
            </a:r>
          </a:p>
          <a:p>
            <a:pPr lvl="0" algn="just">
              <a:lnSpc>
                <a:spcPct val="150000"/>
              </a:lnSpc>
            </a:pPr>
            <a:endParaRPr lang="fr-FR" sz="1400" dirty="0">
              <a:latin typeface="Arial" pitchFamily="34" charset="0"/>
              <a:cs typeface="Arial" pitchFamily="34" charset="0"/>
            </a:endParaRPr>
          </a:p>
          <a:p>
            <a:pPr marL="285750" lvl="0" indent="-285750" algn="just">
              <a:lnSpc>
                <a:spcPct val="150000"/>
              </a:lnSpc>
              <a:buFont typeface="Arial" pitchFamily="34" charset="0"/>
              <a:buChar char="•"/>
            </a:pPr>
            <a:r>
              <a:rPr lang="fr-FR" sz="1400" dirty="0">
                <a:latin typeface="Arial" pitchFamily="34" charset="0"/>
                <a:cs typeface="Arial" pitchFamily="34" charset="0"/>
              </a:rPr>
              <a:t>Pour les personnes à </a:t>
            </a:r>
            <a:r>
              <a:rPr lang="fr-FR" sz="1400" b="1" dirty="0">
                <a:latin typeface="Arial" pitchFamily="34" charset="0"/>
                <a:cs typeface="Arial" pitchFamily="34" charset="0"/>
              </a:rPr>
              <a:t>risque de chute, </a:t>
            </a:r>
            <a:r>
              <a:rPr lang="fr-FR" sz="1400" dirty="0">
                <a:latin typeface="Arial" pitchFamily="34" charset="0"/>
                <a:cs typeface="Arial" pitchFamily="34" charset="0"/>
              </a:rPr>
              <a:t>mettre en place un </a:t>
            </a:r>
            <a:r>
              <a:rPr lang="fr-FR" sz="1400" b="1" dirty="0">
                <a:latin typeface="Arial" pitchFamily="34" charset="0"/>
                <a:cs typeface="Arial" pitchFamily="34" charset="0"/>
              </a:rPr>
              <a:t>parcours de prévention </a:t>
            </a:r>
            <a:r>
              <a:rPr lang="fr-FR" sz="1400" dirty="0">
                <a:latin typeface="Arial" pitchFamily="34" charset="0"/>
                <a:cs typeface="Arial" pitchFamily="34" charset="0"/>
              </a:rPr>
              <a:t>avec des actions sur l’équilibre, l’habitat, la nutrition et la médication (</a:t>
            </a:r>
            <a:r>
              <a:rPr lang="fr-FR" sz="1400" dirty="0" err="1">
                <a:latin typeface="Arial" pitchFamily="34" charset="0"/>
                <a:cs typeface="Arial" pitchFamily="34" charset="0"/>
              </a:rPr>
              <a:t>cf</a:t>
            </a:r>
            <a:r>
              <a:rPr lang="fr-FR" sz="1400" dirty="0">
                <a:latin typeface="Arial" pitchFamily="34" charset="0"/>
                <a:cs typeface="Arial" pitchFamily="34" charset="0"/>
              </a:rPr>
              <a:t> partie 1) </a:t>
            </a:r>
          </a:p>
        </p:txBody>
      </p:sp>
    </p:spTree>
    <p:extLst>
      <p:ext uri="{BB962C8B-B14F-4D97-AF65-F5344CB8AC3E}">
        <p14:creationId xmlns:p14="http://schemas.microsoft.com/office/powerpoint/2010/main" val="64630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lstStyle/>
          <a:p>
            <a:pPr algn="ctr"/>
            <a:r>
              <a:rPr lang="fr-FR" dirty="0" smtClean="0"/>
              <a:t>Efficience</a:t>
            </a:r>
            <a:endParaRPr lang="fr-FR" dirty="0"/>
          </a:p>
        </p:txBody>
      </p:sp>
      <p:sp>
        <p:nvSpPr>
          <p:cNvPr id="4" name="Espace réservé du numéro de diapositive 3"/>
          <p:cNvSpPr>
            <a:spLocks noGrp="1"/>
          </p:cNvSpPr>
          <p:nvPr>
            <p:ph type="sldNum" sz="quarter" idx="12"/>
          </p:nvPr>
        </p:nvSpPr>
        <p:spPr/>
        <p:txBody>
          <a:bodyPr/>
          <a:lstStyle/>
          <a:p>
            <a:fld id="{DF28FB93-0A08-4E7D-8E63-9EFA29F1E093}" type="slidenum">
              <a:rPr lang="fr-FR" sz="1400" smtClean="0"/>
              <a:pPr/>
              <a:t>65</a:t>
            </a:fld>
            <a:endParaRPr lang="fr-FR" dirty="0"/>
          </a:p>
        </p:txBody>
      </p:sp>
      <p:sp>
        <p:nvSpPr>
          <p:cNvPr id="3" name="ZoneTexte 2"/>
          <p:cNvSpPr txBox="1"/>
          <p:nvPr/>
        </p:nvSpPr>
        <p:spPr>
          <a:xfrm>
            <a:off x="1413892" y="1628800"/>
            <a:ext cx="9433048" cy="4068806"/>
          </a:xfrm>
          <a:prstGeom prst="rect">
            <a:avLst/>
          </a:prstGeom>
          <a:noFill/>
        </p:spPr>
        <p:txBody>
          <a:bodyPr wrap="square" rtlCol="0">
            <a:spAutoFit/>
          </a:bodyPr>
          <a:lstStyle/>
          <a:p>
            <a:pPr marL="285750" indent="-285750">
              <a:lnSpc>
                <a:spcPct val="90000"/>
              </a:lnSpc>
              <a:buFont typeface="Arial" pitchFamily="34" charset="0"/>
              <a:buChar char="•"/>
            </a:pPr>
            <a:r>
              <a:rPr lang="fr-FR" sz="1400" dirty="0">
                <a:latin typeface="Arial" pitchFamily="34" charset="0"/>
                <a:cs typeface="Arial" pitchFamily="34" charset="0"/>
              </a:rPr>
              <a:t>Comparaison </a:t>
            </a:r>
            <a:r>
              <a:rPr lang="fr-FR" sz="1400" dirty="0" smtClean="0">
                <a:latin typeface="Arial" pitchFamily="34" charset="0"/>
                <a:cs typeface="Arial" pitchFamily="34" charset="0"/>
              </a:rPr>
              <a:t>des coûts des actions suivant les référentiels développés par l’inter-régimes</a:t>
            </a:r>
          </a:p>
          <a:p>
            <a:pPr marL="285750" indent="-285750">
              <a:lnSpc>
                <a:spcPct val="90000"/>
              </a:lnSpc>
              <a:buFont typeface="Arial" pitchFamily="34" charset="0"/>
              <a:buChar char="•"/>
            </a:pPr>
            <a:endParaRPr lang="fr-FR" sz="1400" dirty="0">
              <a:latin typeface="Arial" pitchFamily="34" charset="0"/>
              <a:cs typeface="Arial" pitchFamily="34" charset="0"/>
            </a:endParaRPr>
          </a:p>
          <a:p>
            <a:pPr marL="285750" indent="-285750">
              <a:lnSpc>
                <a:spcPct val="90000"/>
              </a:lnSpc>
              <a:buFont typeface="Arial" pitchFamily="34" charset="0"/>
              <a:buChar char="•"/>
            </a:pPr>
            <a:r>
              <a:rPr lang="fr-FR" sz="1400" dirty="0" smtClean="0">
                <a:latin typeface="Arial" pitchFamily="34" charset="0"/>
                <a:cs typeface="Arial" pitchFamily="34" charset="0"/>
              </a:rPr>
              <a:t>Constats:</a:t>
            </a:r>
          </a:p>
          <a:p>
            <a:pPr marL="285750" indent="-285750">
              <a:lnSpc>
                <a:spcPct val="90000"/>
              </a:lnSpc>
              <a:buFont typeface="Arial" pitchFamily="34" charset="0"/>
              <a:buChar char="•"/>
            </a:pPr>
            <a:endParaRPr lang="fr-FR" sz="1400" dirty="0">
              <a:latin typeface="Arial" pitchFamily="34" charset="0"/>
              <a:cs typeface="Arial" pitchFamily="34" charset="0"/>
            </a:endParaRPr>
          </a:p>
          <a:p>
            <a:pPr>
              <a:lnSpc>
                <a:spcPct val="90000"/>
              </a:lnSpc>
            </a:pPr>
            <a:r>
              <a:rPr lang="fr-FR" sz="1400" dirty="0" smtClean="0">
                <a:latin typeface="Arial" pitchFamily="34" charset="0"/>
                <a:cs typeface="Arial" pitchFamily="34" charset="0"/>
              </a:rPr>
              <a:t>	- Différents formats d’action: nombre de séances, d’heures, de bénéficiaires, différents intervenants</a:t>
            </a:r>
          </a:p>
          <a:p>
            <a:pPr>
              <a:lnSpc>
                <a:spcPct val="90000"/>
              </a:lnSpc>
            </a:pPr>
            <a:endParaRPr lang="fr-FR" sz="1400" dirty="0">
              <a:latin typeface="Arial" pitchFamily="34" charset="0"/>
              <a:cs typeface="Arial" pitchFamily="34" charset="0"/>
            </a:endParaRPr>
          </a:p>
          <a:p>
            <a:pPr>
              <a:lnSpc>
                <a:spcPct val="90000"/>
              </a:lnSpc>
            </a:pPr>
            <a:r>
              <a:rPr lang="fr-FR" sz="1400" dirty="0" smtClean="0">
                <a:latin typeface="Arial" pitchFamily="34" charset="0"/>
                <a:cs typeface="Arial" pitchFamily="34" charset="0"/>
              </a:rPr>
              <a:t>	- Coûts totaux par action, coûts par bénéficiaire, coûts par heure varient</a:t>
            </a:r>
          </a:p>
          <a:p>
            <a:pPr>
              <a:lnSpc>
                <a:spcPct val="90000"/>
              </a:lnSpc>
            </a:pPr>
            <a:endParaRPr lang="fr-FR" sz="1400" dirty="0">
              <a:latin typeface="Arial" pitchFamily="34" charset="0"/>
              <a:cs typeface="Arial" pitchFamily="34" charset="0"/>
            </a:endParaRPr>
          </a:p>
          <a:p>
            <a:pPr marL="285750" indent="-285750">
              <a:lnSpc>
                <a:spcPct val="150000"/>
              </a:lnSpc>
              <a:buFont typeface="Arial" pitchFamily="34" charset="0"/>
              <a:buChar char="•"/>
            </a:pPr>
            <a:r>
              <a:rPr lang="fr-FR" sz="1400" b="1" dirty="0" smtClean="0">
                <a:latin typeface="Arial" pitchFamily="34" charset="0"/>
                <a:cs typeface="Arial" pitchFamily="34" charset="0"/>
              </a:rPr>
              <a:t>Recommandations:</a:t>
            </a:r>
          </a:p>
          <a:p>
            <a:pPr marL="285750" indent="-285750">
              <a:lnSpc>
                <a:spcPct val="150000"/>
              </a:lnSpc>
              <a:buFont typeface="Arial" pitchFamily="34" charset="0"/>
              <a:buChar char="•"/>
            </a:pPr>
            <a:endParaRPr lang="fr-FR" sz="300" b="1" dirty="0" smtClean="0">
              <a:latin typeface="Arial" pitchFamily="34" charset="0"/>
              <a:cs typeface="Arial" pitchFamily="34" charset="0"/>
            </a:endParaRPr>
          </a:p>
          <a:p>
            <a:pPr marL="0" lvl="1">
              <a:lnSpc>
                <a:spcPct val="200000"/>
              </a:lnSpc>
            </a:pPr>
            <a:r>
              <a:rPr lang="fr-FR" sz="1400" dirty="0" smtClean="0">
                <a:latin typeface="Arial" pitchFamily="34" charset="0"/>
                <a:cs typeface="Arial" pitchFamily="34" charset="0"/>
              </a:rPr>
              <a:t>	</a:t>
            </a:r>
            <a:r>
              <a:rPr lang="fr-FR" sz="1400" dirty="0">
                <a:latin typeface="Arial" pitchFamily="34" charset="0"/>
                <a:cs typeface="Arial" pitchFamily="34" charset="0"/>
              </a:rPr>
              <a:t>- S’assurer de la conformité des actions aux référentiels </a:t>
            </a:r>
          </a:p>
          <a:p>
            <a:pPr marL="0" lvl="1">
              <a:lnSpc>
                <a:spcPct val="200000"/>
              </a:lnSpc>
            </a:pPr>
            <a:r>
              <a:rPr lang="fr-FR" sz="1400" dirty="0">
                <a:latin typeface="Arial" pitchFamily="34" charset="0"/>
                <a:cs typeface="Arial" pitchFamily="34" charset="0"/>
              </a:rPr>
              <a:t>	- Utiliser les données </a:t>
            </a:r>
            <a:r>
              <a:rPr lang="fr-FR" sz="1400" dirty="0" err="1">
                <a:latin typeface="Arial" pitchFamily="34" charset="0"/>
                <a:cs typeface="Arial" pitchFamily="34" charset="0"/>
              </a:rPr>
              <a:t>Webreport</a:t>
            </a:r>
            <a:r>
              <a:rPr lang="fr-FR" sz="1400" dirty="0">
                <a:latin typeface="Arial" pitchFamily="34" charset="0"/>
                <a:cs typeface="Arial" pitchFamily="34" charset="0"/>
              </a:rPr>
              <a:t> afin d’évaluer l’efficacité de ces différents formats d’actions</a:t>
            </a:r>
          </a:p>
          <a:p>
            <a:pPr marL="0" lvl="1">
              <a:lnSpc>
                <a:spcPct val="200000"/>
              </a:lnSpc>
            </a:pPr>
            <a:r>
              <a:rPr lang="fr-FR" sz="1400" dirty="0">
                <a:latin typeface="Arial" pitchFamily="34" charset="0"/>
                <a:cs typeface="Arial" pitchFamily="34" charset="0"/>
              </a:rPr>
              <a:t>	- Se doter de nouveaux référentiels sur les autres thématiques afin de cadrer les actions</a:t>
            </a:r>
          </a:p>
          <a:p>
            <a:pPr marL="0" lvl="1">
              <a:lnSpc>
                <a:spcPct val="200000"/>
              </a:lnSpc>
            </a:pPr>
            <a:r>
              <a:rPr lang="fr-FR" sz="1400" dirty="0">
                <a:latin typeface="Arial" pitchFamily="34" charset="0"/>
                <a:cs typeface="Arial" pitchFamily="34" charset="0"/>
              </a:rPr>
              <a:t>	- Réflexion en cours sur une éventuelle harmonisation des coûts</a:t>
            </a:r>
          </a:p>
          <a:p>
            <a:pPr marL="0" lvl="2">
              <a:lnSpc>
                <a:spcPct val="90000"/>
              </a:lnSpc>
            </a:pPr>
            <a:endParaRPr lang="fr-FR" sz="1400" dirty="0">
              <a:latin typeface="Arial" pitchFamily="34" charset="0"/>
              <a:cs typeface="Arial" pitchFamily="34" charset="0"/>
            </a:endParaRPr>
          </a:p>
        </p:txBody>
      </p:sp>
    </p:spTree>
    <p:extLst>
      <p:ext uri="{BB962C8B-B14F-4D97-AF65-F5344CB8AC3E}">
        <p14:creationId xmlns:p14="http://schemas.microsoft.com/office/powerpoint/2010/main" val="84767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7908" y="2780928"/>
            <a:ext cx="9143538" cy="1066800"/>
          </a:xfrm>
        </p:spPr>
        <p:txBody>
          <a:bodyPr anchor="t"/>
          <a:lstStyle/>
          <a:p>
            <a:pPr algn="ctr"/>
            <a:r>
              <a:rPr lang="fr-FR" b="1" dirty="0" smtClean="0"/>
              <a:t>5) Observations des porteurs de projets sur dispositif CFPPA 35</a:t>
            </a:r>
            <a:endParaRPr lang="fr-FR" b="1" dirty="0"/>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66</a:t>
            </a:fld>
            <a:endParaRPr lang="fr-FR" dirty="0"/>
          </a:p>
        </p:txBody>
      </p:sp>
    </p:spTree>
    <p:extLst>
      <p:ext uri="{BB962C8B-B14F-4D97-AF65-F5344CB8AC3E}">
        <p14:creationId xmlns:p14="http://schemas.microsoft.com/office/powerpoint/2010/main" val="192373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3852" y="747192"/>
            <a:ext cx="9143538" cy="1066800"/>
          </a:xfrm>
        </p:spPr>
        <p:txBody>
          <a:bodyPr anchor="t"/>
          <a:lstStyle/>
          <a:p>
            <a:r>
              <a:rPr lang="fr-FR" dirty="0" smtClean="0"/>
              <a:t>Retour sur CFPPA 35, les +</a:t>
            </a:r>
            <a:endParaRPr lang="fr-FR" dirty="0"/>
          </a:p>
        </p:txBody>
      </p:sp>
      <p:sp>
        <p:nvSpPr>
          <p:cNvPr id="5" name="ZoneTexte 4"/>
          <p:cNvSpPr txBox="1"/>
          <p:nvPr/>
        </p:nvSpPr>
        <p:spPr>
          <a:xfrm>
            <a:off x="1125860" y="1844824"/>
            <a:ext cx="9505056" cy="3474028"/>
          </a:xfrm>
          <a:prstGeom prst="rect">
            <a:avLst/>
          </a:prstGeom>
          <a:noFill/>
        </p:spPr>
        <p:txBody>
          <a:bodyPr wrap="square" rtlCol="0">
            <a:spAutoFit/>
          </a:bodyPr>
          <a:lstStyle/>
          <a:p>
            <a:pPr marL="285750" indent="-285750">
              <a:lnSpc>
                <a:spcPct val="150000"/>
              </a:lnSpc>
              <a:buFont typeface="Arial" pitchFamily="34" charset="0"/>
              <a:buChar char="•"/>
            </a:pPr>
            <a:r>
              <a:rPr lang="fr-FR" sz="1400" dirty="0" smtClean="0">
                <a:latin typeface="Arial" pitchFamily="34" charset="0"/>
                <a:cs typeface="Arial" pitchFamily="34" charset="0"/>
              </a:rPr>
              <a:t>Facilite le financement des actions de prévention: permet de démultiplier les actions sur les territoires et d’expérimenter de nouvelles actions</a:t>
            </a:r>
          </a:p>
          <a:p>
            <a:pPr marL="285750" indent="-285750">
              <a:lnSpc>
                <a:spcPct val="150000"/>
              </a:lnSpc>
              <a:buFont typeface="Arial" pitchFamily="34" charset="0"/>
              <a:buChar char="•"/>
            </a:pPr>
            <a:endParaRPr lang="fr-FR" sz="800" dirty="0" smtClean="0">
              <a:latin typeface="Arial" pitchFamily="34" charset="0"/>
              <a:cs typeface="Arial" pitchFamily="34" charset="0"/>
            </a:endParaRPr>
          </a:p>
          <a:p>
            <a:pPr marL="285750" indent="-285750">
              <a:lnSpc>
                <a:spcPct val="150000"/>
              </a:lnSpc>
              <a:buFont typeface="Arial" pitchFamily="34" charset="0"/>
              <a:buChar char="•"/>
            </a:pPr>
            <a:r>
              <a:rPr lang="fr-FR" sz="1400" dirty="0" smtClean="0">
                <a:latin typeface="Arial" pitchFamily="34" charset="0"/>
                <a:cs typeface="Arial" pitchFamily="34" charset="0"/>
              </a:rPr>
              <a:t>La CFPPA a fait évoluer l’offre d’actions de certaines structures vers plus de prévention</a:t>
            </a:r>
          </a:p>
          <a:p>
            <a:pPr marL="285750" indent="-285750">
              <a:lnSpc>
                <a:spcPct val="150000"/>
              </a:lnSpc>
              <a:buFont typeface="Arial" pitchFamily="34" charset="0"/>
              <a:buChar char="•"/>
            </a:pPr>
            <a:endParaRPr lang="fr-FR" sz="800" dirty="0" smtClean="0">
              <a:latin typeface="Arial" pitchFamily="34" charset="0"/>
              <a:cs typeface="Arial" pitchFamily="34" charset="0"/>
            </a:endParaRPr>
          </a:p>
          <a:p>
            <a:pPr marL="285750" indent="-285750">
              <a:lnSpc>
                <a:spcPct val="150000"/>
              </a:lnSpc>
              <a:buFont typeface="Arial" pitchFamily="34" charset="0"/>
              <a:buChar char="•"/>
            </a:pPr>
            <a:r>
              <a:rPr lang="fr-FR" sz="1400" dirty="0" smtClean="0">
                <a:latin typeface="Arial" pitchFamily="34" charset="0"/>
                <a:cs typeface="Arial" pitchFamily="34" charset="0"/>
              </a:rPr>
              <a:t>Retour positif sur le diagnostic réalisé en 2016: pragmatique, qualitatif, approche territoriale</a:t>
            </a:r>
          </a:p>
          <a:p>
            <a:pPr marL="285750" indent="-285750">
              <a:lnSpc>
                <a:spcPct val="150000"/>
              </a:lnSpc>
              <a:buFont typeface="Arial" pitchFamily="34" charset="0"/>
              <a:buChar char="•"/>
            </a:pPr>
            <a:endParaRPr lang="fr-FR" sz="800" dirty="0" smtClean="0">
              <a:latin typeface="Arial" pitchFamily="34" charset="0"/>
              <a:cs typeface="Arial" pitchFamily="34" charset="0"/>
            </a:endParaRPr>
          </a:p>
          <a:p>
            <a:pPr marL="285750" indent="-285750">
              <a:lnSpc>
                <a:spcPct val="150000"/>
              </a:lnSpc>
              <a:buFont typeface="Arial" pitchFamily="34" charset="0"/>
              <a:buChar char="•"/>
            </a:pPr>
            <a:r>
              <a:rPr lang="fr-FR" sz="1400" dirty="0" smtClean="0">
                <a:latin typeface="Arial" pitchFamily="34" charset="0"/>
                <a:cs typeface="Arial" pitchFamily="34" charset="0"/>
              </a:rPr>
              <a:t>Retour positif sur AAP commun CFPPA - CD- Cap Retraite: permet de gagner du temps</a:t>
            </a:r>
          </a:p>
          <a:p>
            <a:pPr marL="285750" indent="-285750">
              <a:lnSpc>
                <a:spcPct val="150000"/>
              </a:lnSpc>
              <a:buFont typeface="Arial" pitchFamily="34" charset="0"/>
              <a:buChar char="•"/>
            </a:pPr>
            <a:endParaRPr lang="fr-FR" sz="800" dirty="0" smtClean="0">
              <a:latin typeface="Arial" pitchFamily="34" charset="0"/>
              <a:cs typeface="Arial" pitchFamily="34" charset="0"/>
            </a:endParaRPr>
          </a:p>
          <a:p>
            <a:pPr marL="285750" indent="-285750">
              <a:lnSpc>
                <a:spcPct val="150000"/>
              </a:lnSpc>
              <a:buFont typeface="Arial" pitchFamily="34" charset="0"/>
              <a:buChar char="•"/>
            </a:pPr>
            <a:r>
              <a:rPr lang="fr-FR" sz="1400" dirty="0" smtClean="0">
                <a:latin typeface="Arial" pitchFamily="34" charset="0"/>
                <a:cs typeface="Arial" pitchFamily="34" charset="0"/>
              </a:rPr>
              <a:t>Pluri-annualité devrait apporter un confort: programmation faite pour 3 ans et ‘garantie’ d’être financé</a:t>
            </a:r>
          </a:p>
          <a:p>
            <a:pPr marL="285750" indent="-285750">
              <a:lnSpc>
                <a:spcPct val="150000"/>
              </a:lnSpc>
              <a:buFont typeface="Arial" pitchFamily="34" charset="0"/>
              <a:buChar char="•"/>
            </a:pPr>
            <a:endParaRPr lang="fr-FR" sz="1400" dirty="0" smtClean="0">
              <a:latin typeface="Arial" pitchFamily="34" charset="0"/>
              <a:cs typeface="Arial" pitchFamily="34" charset="0"/>
            </a:endParaRPr>
          </a:p>
          <a:p>
            <a:pPr marL="285750" indent="-285750">
              <a:lnSpc>
                <a:spcPct val="150000"/>
              </a:lnSpc>
              <a:buFont typeface="Arial" pitchFamily="34" charset="0"/>
              <a:buChar char="•"/>
            </a:pPr>
            <a:endParaRPr lang="fr-FR" sz="14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67</a:t>
            </a:fld>
            <a:endParaRPr lang="fr-FR" dirty="0"/>
          </a:p>
        </p:txBody>
      </p:sp>
    </p:spTree>
    <p:extLst>
      <p:ext uri="{BB962C8B-B14F-4D97-AF65-F5344CB8AC3E}">
        <p14:creationId xmlns:p14="http://schemas.microsoft.com/office/powerpoint/2010/main" val="4158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1844" y="1538784"/>
            <a:ext cx="10009112" cy="4293483"/>
          </a:xfrm>
          <a:prstGeom prst="rect">
            <a:avLst/>
          </a:prstGeom>
        </p:spPr>
        <p:txBody>
          <a:bodyPr wrap="square">
            <a:spAutoFit/>
          </a:bodyPr>
          <a:lstStyle/>
          <a:p>
            <a:pPr marL="285750" indent="-285750" algn="just">
              <a:lnSpc>
                <a:spcPct val="150000"/>
              </a:lnSpc>
              <a:buFont typeface="Arial" pitchFamily="34" charset="0"/>
              <a:buChar char="•"/>
            </a:pPr>
            <a:r>
              <a:rPr lang="fr-FR" sz="1400" dirty="0">
                <a:latin typeface="Arial" pitchFamily="34" charset="0"/>
                <a:cs typeface="Arial" pitchFamily="34" charset="0"/>
              </a:rPr>
              <a:t>Versement tardif des financements </a:t>
            </a:r>
            <a:r>
              <a:rPr lang="fr-FR" sz="1400" dirty="0" smtClean="0">
                <a:latin typeface="Arial" pitchFamily="34" charset="0"/>
                <a:cs typeface="Arial" pitchFamily="34" charset="0"/>
              </a:rPr>
              <a:t>CFPPA, et déconnecté du calendrier d’actions:</a:t>
            </a:r>
            <a:endParaRPr lang="fr-FR" sz="1400" dirty="0">
              <a:latin typeface="Arial" pitchFamily="34" charset="0"/>
              <a:cs typeface="Arial" pitchFamily="34" charset="0"/>
            </a:endParaRPr>
          </a:p>
          <a:p>
            <a:pPr marL="285750" indent="-285750" algn="just">
              <a:lnSpc>
                <a:spcPct val="150000"/>
              </a:lnSpc>
              <a:buFontTx/>
              <a:buChar char="-"/>
            </a:pPr>
            <a:r>
              <a:rPr lang="fr-FR" sz="1400" dirty="0">
                <a:latin typeface="Arial" pitchFamily="34" charset="0"/>
                <a:cs typeface="Arial" pitchFamily="34" charset="0"/>
              </a:rPr>
              <a:t>Actions ont surtout lieu entre septembre et mars: 2</a:t>
            </a:r>
            <a:r>
              <a:rPr lang="fr-FR" sz="1400" baseline="30000" dirty="0">
                <a:latin typeface="Arial" pitchFamily="34" charset="0"/>
                <a:cs typeface="Arial" pitchFamily="34" charset="0"/>
              </a:rPr>
              <a:t>e</a:t>
            </a:r>
            <a:r>
              <a:rPr lang="fr-FR" sz="1400" dirty="0">
                <a:latin typeface="Arial" pitchFamily="34" charset="0"/>
                <a:cs typeface="Arial" pitchFamily="34" charset="0"/>
              </a:rPr>
              <a:t> semestre très chargé</a:t>
            </a:r>
          </a:p>
          <a:p>
            <a:pPr marL="285750" indent="-285750" algn="just">
              <a:lnSpc>
                <a:spcPct val="150000"/>
              </a:lnSpc>
              <a:buFontTx/>
              <a:buChar char="-"/>
            </a:pPr>
            <a:r>
              <a:rPr lang="fr-FR" sz="1400" dirty="0">
                <a:latin typeface="Arial" pitchFamily="34" charset="0"/>
                <a:cs typeface="Arial" pitchFamily="34" charset="0"/>
              </a:rPr>
              <a:t>Avance de trésorerie sur salaires, frais des actions si </a:t>
            </a:r>
            <a:r>
              <a:rPr lang="fr-FR" sz="1400" dirty="0" smtClean="0">
                <a:latin typeface="Arial" pitchFamily="34" charset="0"/>
                <a:cs typeface="Arial" pitchFamily="34" charset="0"/>
              </a:rPr>
              <a:t>anticipation</a:t>
            </a:r>
          </a:p>
          <a:p>
            <a:pPr marL="285750" indent="-285750" algn="just">
              <a:lnSpc>
                <a:spcPct val="150000"/>
              </a:lnSpc>
              <a:buFontTx/>
              <a:buChar char="-"/>
            </a:pPr>
            <a:endParaRPr lang="fr-FR" sz="1400" dirty="0">
              <a:latin typeface="Arial" pitchFamily="34" charset="0"/>
              <a:cs typeface="Arial" pitchFamily="34" charset="0"/>
            </a:endParaRPr>
          </a:p>
          <a:p>
            <a:pPr marL="285750" indent="-285750" algn="just">
              <a:lnSpc>
                <a:spcPct val="150000"/>
              </a:lnSpc>
              <a:buFont typeface="Arial" pitchFamily="34" charset="0"/>
              <a:buChar char="•"/>
            </a:pPr>
            <a:r>
              <a:rPr lang="fr-FR" sz="1400" dirty="0" smtClean="0">
                <a:latin typeface="Arial" pitchFamily="34" charset="0"/>
                <a:cs typeface="Arial" pitchFamily="34" charset="0"/>
              </a:rPr>
              <a:t>Ajustements nécessaires entre opérateurs et structures locales pour la mise en œuvre des actions sur les territoires: anticipation, cohérence territoriale, complémentarité des actions</a:t>
            </a:r>
          </a:p>
          <a:p>
            <a:pPr marL="285750" indent="-285750" algn="just">
              <a:lnSpc>
                <a:spcPct val="150000"/>
              </a:lnSpc>
              <a:buFont typeface="Arial" pitchFamily="34" charset="0"/>
              <a:buChar char="•"/>
            </a:pPr>
            <a:endParaRPr lang="fr-FR" sz="1400" dirty="0" smtClean="0">
              <a:latin typeface="Arial" pitchFamily="34" charset="0"/>
              <a:cs typeface="Arial" pitchFamily="34" charset="0"/>
            </a:endParaRPr>
          </a:p>
          <a:p>
            <a:pPr marL="285750" indent="-285750" algn="just">
              <a:lnSpc>
                <a:spcPct val="150000"/>
              </a:lnSpc>
              <a:buFont typeface="Arial" pitchFamily="34" charset="0"/>
              <a:buChar char="•"/>
            </a:pPr>
            <a:r>
              <a:rPr lang="fr-FR" sz="1400" dirty="0" smtClean="0">
                <a:latin typeface="Arial" pitchFamily="34" charset="0"/>
                <a:cs typeface="Arial" pitchFamily="34" charset="0"/>
              </a:rPr>
              <a:t>Manque </a:t>
            </a:r>
            <a:r>
              <a:rPr lang="fr-FR" sz="1400" dirty="0">
                <a:latin typeface="Arial" pitchFamily="34" charset="0"/>
                <a:cs typeface="Arial" pitchFamily="34" charset="0"/>
              </a:rPr>
              <a:t>d’harmonisation entre les conférences des financeurs des différents départements </a:t>
            </a:r>
            <a:r>
              <a:rPr lang="fr-FR" sz="1400" dirty="0" smtClean="0">
                <a:latin typeface="Arial" pitchFamily="34" charset="0"/>
                <a:cs typeface="Arial" pitchFamily="34" charset="0"/>
              </a:rPr>
              <a:t>bretons (fonctionnement</a:t>
            </a:r>
            <a:r>
              <a:rPr lang="fr-FR" sz="1400" dirty="0">
                <a:latin typeface="Arial" pitchFamily="34" charset="0"/>
                <a:cs typeface="Arial" pitchFamily="34" charset="0"/>
              </a:rPr>
              <a:t>, outils</a:t>
            </a:r>
            <a:r>
              <a:rPr lang="fr-FR" sz="1400" dirty="0" smtClean="0">
                <a:latin typeface="Arial" pitchFamily="34" charset="0"/>
                <a:cs typeface="Arial" pitchFamily="34" charset="0"/>
              </a:rPr>
              <a:t>); </a:t>
            </a:r>
            <a:r>
              <a:rPr lang="fr-FR" sz="1400" dirty="0">
                <a:latin typeface="Arial" pitchFamily="34" charset="0"/>
                <a:cs typeface="Arial" pitchFamily="34" charset="0"/>
              </a:rPr>
              <a:t>Souhait de pouvoir renseigner des évaluations qualitatives sur site CFPPA (pas que quantitatif)</a:t>
            </a:r>
          </a:p>
          <a:p>
            <a:pPr marL="285750" indent="-285750" algn="just">
              <a:lnSpc>
                <a:spcPct val="150000"/>
              </a:lnSpc>
              <a:buFont typeface="Arial" pitchFamily="34" charset="0"/>
              <a:buChar char="•"/>
            </a:pPr>
            <a:endParaRPr lang="fr-FR" sz="1400" dirty="0">
              <a:latin typeface="Arial" pitchFamily="34" charset="0"/>
              <a:cs typeface="Arial" pitchFamily="34" charset="0"/>
            </a:endParaRPr>
          </a:p>
          <a:p>
            <a:pPr marL="285750" indent="-285750" algn="just">
              <a:lnSpc>
                <a:spcPct val="150000"/>
              </a:lnSpc>
              <a:buFont typeface="Arial" pitchFamily="34" charset="0"/>
              <a:buChar char="•"/>
            </a:pPr>
            <a:r>
              <a:rPr lang="fr-FR" sz="1400" dirty="0" smtClean="0">
                <a:latin typeface="Arial" pitchFamily="34" charset="0"/>
                <a:cs typeface="Arial" pitchFamily="34" charset="0"/>
              </a:rPr>
              <a:t>Volonté </a:t>
            </a:r>
            <a:r>
              <a:rPr lang="fr-FR" sz="1400" dirty="0">
                <a:latin typeface="Arial" pitchFamily="34" charset="0"/>
                <a:cs typeface="Arial" pitchFamily="34" charset="0"/>
              </a:rPr>
              <a:t>des structures de connaître les autres structures / projets financés afin de pouvoir relayer l’information aux bénéficiaires, savoir qui fait quoi</a:t>
            </a:r>
          </a:p>
          <a:p>
            <a:pPr marL="285750" indent="-285750" algn="just">
              <a:lnSpc>
                <a:spcPct val="150000"/>
              </a:lnSpc>
              <a:buFont typeface="Arial" pitchFamily="34" charset="0"/>
              <a:buChar char="•"/>
            </a:pPr>
            <a:endParaRPr lang="fr-FR" sz="1400" dirty="0">
              <a:latin typeface="Arial" pitchFamily="34" charset="0"/>
              <a:cs typeface="Arial" pitchFamily="34" charset="0"/>
            </a:endParaRPr>
          </a:p>
        </p:txBody>
      </p:sp>
      <p:sp>
        <p:nvSpPr>
          <p:cNvPr id="7" name="Titre 1"/>
          <p:cNvSpPr>
            <a:spLocks noGrp="1"/>
          </p:cNvSpPr>
          <p:nvPr>
            <p:ph type="title"/>
          </p:nvPr>
        </p:nvSpPr>
        <p:spPr>
          <a:xfrm>
            <a:off x="1053852" y="747192"/>
            <a:ext cx="9143538" cy="1066800"/>
          </a:xfrm>
        </p:spPr>
        <p:txBody>
          <a:bodyPr anchor="t"/>
          <a:lstStyle/>
          <a:p>
            <a:r>
              <a:rPr lang="fr-FR" dirty="0" smtClean="0"/>
              <a:t>Retour sur CFPPA 35, les -</a:t>
            </a:r>
            <a:endParaRPr lang="fr-FR" dirty="0"/>
          </a:p>
        </p:txBody>
      </p:sp>
      <p:sp>
        <p:nvSpPr>
          <p:cNvPr id="2" name="Espace réservé du numéro de diapositive 1"/>
          <p:cNvSpPr>
            <a:spLocks noGrp="1"/>
          </p:cNvSpPr>
          <p:nvPr>
            <p:ph type="sldNum" sz="quarter" idx="12"/>
          </p:nvPr>
        </p:nvSpPr>
        <p:spPr/>
        <p:txBody>
          <a:bodyPr/>
          <a:lstStyle/>
          <a:p>
            <a:fld id="{DF28FB93-0A08-4E7D-8E63-9EFA29F1E093}" type="slidenum">
              <a:rPr lang="fr-FR" sz="1400" smtClean="0"/>
              <a:pPr/>
              <a:t>68</a:t>
            </a:fld>
            <a:endParaRPr lang="fr-FR" sz="1400" dirty="0"/>
          </a:p>
        </p:txBody>
      </p:sp>
    </p:spTree>
    <p:extLst>
      <p:ext uri="{BB962C8B-B14F-4D97-AF65-F5344CB8AC3E}">
        <p14:creationId xmlns:p14="http://schemas.microsoft.com/office/powerpoint/2010/main" val="206077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884" y="2780928"/>
            <a:ext cx="9143538" cy="1066800"/>
          </a:xfrm>
        </p:spPr>
        <p:txBody>
          <a:bodyPr anchor="t"/>
          <a:lstStyle/>
          <a:p>
            <a:pPr algn="ctr"/>
            <a:r>
              <a:rPr lang="fr-FR" b="1" dirty="0" smtClean="0"/>
              <a:t>Synthèse des recommandations</a:t>
            </a:r>
            <a:endParaRPr lang="fr-FR" b="1" dirty="0"/>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69</a:t>
            </a:fld>
            <a:endParaRPr lang="fr-FR" sz="1400" dirty="0"/>
          </a:p>
        </p:txBody>
      </p:sp>
    </p:spTree>
    <p:extLst>
      <p:ext uri="{BB962C8B-B14F-4D97-AF65-F5344CB8AC3E}">
        <p14:creationId xmlns:p14="http://schemas.microsoft.com/office/powerpoint/2010/main" val="228182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7908" y="2780928"/>
            <a:ext cx="9143538" cy="1066800"/>
          </a:xfrm>
        </p:spPr>
        <p:txBody>
          <a:bodyPr/>
          <a:lstStyle/>
          <a:p>
            <a:pPr algn="ctr"/>
            <a:r>
              <a:rPr lang="fr-FR" b="1" dirty="0" smtClean="0"/>
              <a:t>1) Offre d’actions de prévention financées </a:t>
            </a:r>
            <a:br>
              <a:rPr lang="fr-FR" b="1" dirty="0" smtClean="0"/>
            </a:br>
            <a:r>
              <a:rPr lang="fr-FR" b="1" dirty="0" smtClean="0"/>
              <a:t>par la Conférence des Financeurs 35</a:t>
            </a:r>
            <a:endParaRPr lang="fr-FR" b="1" dirty="0"/>
          </a:p>
        </p:txBody>
      </p:sp>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7</a:t>
            </a:fld>
            <a:endParaRPr lang="fr-FR" sz="1400" dirty="0"/>
          </a:p>
        </p:txBody>
      </p:sp>
    </p:spTree>
    <p:extLst>
      <p:ext uri="{BB962C8B-B14F-4D97-AF65-F5344CB8AC3E}">
        <p14:creationId xmlns:p14="http://schemas.microsoft.com/office/powerpoint/2010/main" val="277218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F28FB93-0A08-4E7D-8E63-9EFA29F1E093}" type="slidenum">
              <a:rPr lang="fr-FR" smtClean="0"/>
              <a:pPr/>
              <a:t>70</a:t>
            </a:fld>
            <a:endParaRPr lang="fr-FR"/>
          </a:p>
        </p:txBody>
      </p:sp>
      <p:sp>
        <p:nvSpPr>
          <p:cNvPr id="6" name="Titre 1"/>
          <p:cNvSpPr>
            <a:spLocks noGrp="1"/>
          </p:cNvSpPr>
          <p:nvPr>
            <p:ph type="title"/>
          </p:nvPr>
        </p:nvSpPr>
        <p:spPr>
          <a:xfrm>
            <a:off x="1522876" y="273968"/>
            <a:ext cx="9143538" cy="1066800"/>
          </a:xfrm>
        </p:spPr>
        <p:txBody>
          <a:bodyPr anchor="ctr"/>
          <a:lstStyle/>
          <a:p>
            <a:pPr algn="ctr"/>
            <a:r>
              <a:rPr lang="fr-FR" dirty="0" smtClean="0"/>
              <a:t>Synthèse des recommandations</a:t>
            </a:r>
            <a:endParaRPr lang="fr-FR" dirty="0"/>
          </a:p>
        </p:txBody>
      </p:sp>
      <p:sp>
        <p:nvSpPr>
          <p:cNvPr id="2" name="ZoneTexte 1"/>
          <p:cNvSpPr txBox="1"/>
          <p:nvPr/>
        </p:nvSpPr>
        <p:spPr>
          <a:xfrm>
            <a:off x="981844" y="1340768"/>
            <a:ext cx="10153128" cy="4981364"/>
          </a:xfrm>
          <a:prstGeom prst="rect">
            <a:avLst/>
          </a:prstGeom>
          <a:noFill/>
        </p:spPr>
        <p:txBody>
          <a:bodyPr wrap="square" rtlCol="0">
            <a:spAutoFit/>
          </a:bodyPr>
          <a:lstStyle/>
          <a:p>
            <a:pPr algn="just">
              <a:lnSpc>
                <a:spcPct val="90000"/>
              </a:lnSpc>
            </a:pPr>
            <a:r>
              <a:rPr lang="fr-FR" sz="1400" b="1" dirty="0">
                <a:latin typeface="Arial" pitchFamily="34" charset="0"/>
                <a:cs typeface="Arial" pitchFamily="34" charset="0"/>
              </a:rPr>
              <a:t>POUR LA CONFERENCE DES FINANCEURS ET SES </a:t>
            </a:r>
            <a:r>
              <a:rPr lang="fr-FR" sz="1400" b="1" dirty="0" smtClean="0">
                <a:latin typeface="Arial" pitchFamily="34" charset="0"/>
                <a:cs typeface="Arial" pitchFamily="34" charset="0"/>
              </a:rPr>
              <a:t>MEMBRES (1/2):</a:t>
            </a:r>
          </a:p>
          <a:p>
            <a:pPr algn="just">
              <a:lnSpc>
                <a:spcPct val="90000"/>
              </a:lnSpc>
            </a:pPr>
            <a:endParaRPr lang="fr-FR" sz="100" b="1" dirty="0">
              <a:latin typeface="Arial" pitchFamily="34" charset="0"/>
              <a:cs typeface="Arial" pitchFamily="34" charset="0"/>
            </a:endParaRPr>
          </a:p>
          <a:p>
            <a:pPr algn="just">
              <a:lnSpc>
                <a:spcPct val="90000"/>
              </a:lnSpc>
            </a:pPr>
            <a:endParaRPr lang="fr-FR" sz="1600" b="1" dirty="0" smtClean="0">
              <a:latin typeface="Arial" pitchFamily="34" charset="0"/>
              <a:cs typeface="Arial" pitchFamily="34" charset="0"/>
            </a:endParaRPr>
          </a:p>
          <a:p>
            <a:pPr marL="285750" lvl="0" indent="-285750" algn="just">
              <a:lnSpc>
                <a:spcPct val="150000"/>
              </a:lnSpc>
              <a:buFont typeface="Arial" pitchFamily="34" charset="0"/>
              <a:buChar char="•"/>
            </a:pPr>
            <a:r>
              <a:rPr lang="fr-FR" sz="1400" dirty="0">
                <a:latin typeface="Arial" pitchFamily="34" charset="0"/>
                <a:cs typeface="Arial" pitchFamily="34" charset="0"/>
              </a:rPr>
              <a:t>Faciliter l’échange entre membres de la conférence des financeurs 35 sur les prestations financées via leurs fonds propres (axes 1, 5, 6), afin d’éviter les doublons et positionner les crédits CNSA en </a:t>
            </a:r>
            <a:r>
              <a:rPr lang="fr-FR" sz="1400" dirty="0" smtClean="0">
                <a:latin typeface="Arial" pitchFamily="34" charset="0"/>
                <a:cs typeface="Arial" pitchFamily="34" charset="0"/>
              </a:rPr>
              <a:t>complémentarité</a:t>
            </a:r>
          </a:p>
          <a:p>
            <a:pPr marL="285750" lvl="0" indent="-285750" algn="just">
              <a:lnSpc>
                <a:spcPct val="150000"/>
              </a:lnSpc>
              <a:buFont typeface="Arial" pitchFamily="34" charset="0"/>
              <a:buChar char="•"/>
            </a:pPr>
            <a:endParaRPr lang="fr-FR" sz="800" dirty="0">
              <a:latin typeface="Arial" pitchFamily="34" charset="0"/>
              <a:cs typeface="Arial" pitchFamily="34" charset="0"/>
            </a:endParaRPr>
          </a:p>
          <a:p>
            <a:pPr marL="285750" indent="-285750" algn="just">
              <a:lnSpc>
                <a:spcPct val="150000"/>
              </a:lnSpc>
              <a:buFont typeface="Arial" pitchFamily="34" charset="0"/>
              <a:buChar char="•"/>
            </a:pPr>
            <a:r>
              <a:rPr lang="fr-FR" sz="1400" dirty="0">
                <a:latin typeface="Arial" pitchFamily="34" charset="0"/>
                <a:cs typeface="Arial" pitchFamily="34" charset="0"/>
              </a:rPr>
              <a:t>Orienter les financements de l’appel à projet vers les priorités du programme </a:t>
            </a:r>
            <a:r>
              <a:rPr lang="fr-FR" sz="1400" dirty="0" smtClean="0">
                <a:latin typeface="Arial" pitchFamily="34" charset="0"/>
                <a:cs typeface="Arial" pitchFamily="34" charset="0"/>
              </a:rPr>
              <a:t>coordonné, </a:t>
            </a:r>
            <a:r>
              <a:rPr lang="fr-FR" sz="1400" dirty="0">
                <a:latin typeface="Arial" pitchFamily="34" charset="0"/>
                <a:cs typeface="Arial" pitchFamily="34" charset="0"/>
              </a:rPr>
              <a:t>axes de la loi ASV et zones peu couvertes par les actions, et vers une offre socle d’activité physique / nutrition / lien social sur chaque territoire </a:t>
            </a:r>
            <a:r>
              <a:rPr lang="fr-FR" sz="1400" dirty="0" smtClean="0">
                <a:latin typeface="Arial" pitchFamily="34" charset="0"/>
                <a:cs typeface="Arial" pitchFamily="34" charset="0"/>
              </a:rPr>
              <a:t>d’EPCI</a:t>
            </a:r>
          </a:p>
          <a:p>
            <a:pPr marL="285750" indent="-285750" algn="just">
              <a:lnSpc>
                <a:spcPct val="150000"/>
              </a:lnSpc>
              <a:buFont typeface="Arial" pitchFamily="34" charset="0"/>
              <a:buChar char="•"/>
            </a:pPr>
            <a:endParaRPr lang="fr-FR" sz="800" dirty="0">
              <a:latin typeface="Arial" pitchFamily="34" charset="0"/>
              <a:cs typeface="Arial" pitchFamily="34" charset="0"/>
            </a:endParaRPr>
          </a:p>
          <a:p>
            <a:pPr marL="285750" lvl="0" indent="-285750" algn="just">
              <a:lnSpc>
                <a:spcPct val="150000"/>
              </a:lnSpc>
              <a:buFont typeface="Arial" pitchFamily="34" charset="0"/>
              <a:buChar char="•"/>
            </a:pPr>
            <a:r>
              <a:rPr lang="fr-FR" sz="1400" dirty="0" smtClean="0">
                <a:latin typeface="Arial" pitchFamily="34" charset="0"/>
                <a:cs typeface="Arial" pitchFamily="34" charset="0"/>
              </a:rPr>
              <a:t>Organiser </a:t>
            </a:r>
            <a:r>
              <a:rPr lang="fr-FR" sz="1400" dirty="0">
                <a:latin typeface="Arial" pitchFamily="34" charset="0"/>
                <a:cs typeface="Arial" pitchFamily="34" charset="0"/>
              </a:rPr>
              <a:t>des temps de rencontre réguliers avec les porteurs de projets (1 fois / an), </a:t>
            </a:r>
            <a:r>
              <a:rPr lang="fr-FR" sz="1400" dirty="0" smtClean="0">
                <a:latin typeface="Arial" pitchFamily="34" charset="0"/>
                <a:cs typeface="Arial" pitchFamily="34" charset="0"/>
              </a:rPr>
              <a:t>afin de:</a:t>
            </a:r>
          </a:p>
          <a:p>
            <a:pPr marL="742950" lvl="1" indent="-285750" algn="just">
              <a:lnSpc>
                <a:spcPct val="150000"/>
              </a:lnSpc>
              <a:buFont typeface="Arial" pitchFamily="34" charset="0"/>
              <a:buChar char="•"/>
            </a:pPr>
            <a:r>
              <a:rPr lang="fr-FR" sz="1400" dirty="0" smtClean="0">
                <a:latin typeface="Arial" pitchFamily="34" charset="0"/>
                <a:cs typeface="Arial" pitchFamily="34" charset="0"/>
              </a:rPr>
              <a:t>partager </a:t>
            </a:r>
            <a:r>
              <a:rPr lang="fr-FR" sz="1400" dirty="0">
                <a:latin typeface="Arial" pitchFamily="34" charset="0"/>
                <a:cs typeface="Arial" pitchFamily="34" charset="0"/>
              </a:rPr>
              <a:t>l’offre d’actions financées, l’état des lieux des priorités et zones </a:t>
            </a:r>
            <a:r>
              <a:rPr lang="fr-FR" sz="1400" dirty="0" smtClean="0">
                <a:latin typeface="Arial" pitchFamily="34" charset="0"/>
                <a:cs typeface="Arial" pitchFamily="34" charset="0"/>
              </a:rPr>
              <a:t>géographiques </a:t>
            </a:r>
            <a:r>
              <a:rPr lang="fr-FR" sz="1400" dirty="0">
                <a:latin typeface="Arial" pitchFamily="34" charset="0"/>
                <a:cs typeface="Arial" pitchFamily="34" charset="0"/>
              </a:rPr>
              <a:t>couvertes </a:t>
            </a:r>
            <a:r>
              <a:rPr lang="fr-FR" sz="1400" dirty="0" smtClean="0">
                <a:latin typeface="Arial" pitchFamily="34" charset="0"/>
                <a:cs typeface="Arial" pitchFamily="34" charset="0"/>
              </a:rPr>
              <a:t>et inciter au développement des </a:t>
            </a:r>
            <a:r>
              <a:rPr lang="fr-FR" sz="1400" dirty="0">
                <a:latin typeface="Arial" pitchFamily="34" charset="0"/>
                <a:cs typeface="Arial" pitchFamily="34" charset="0"/>
              </a:rPr>
              <a:t>actions sur les priorités peu couvertes et les zones blanches </a:t>
            </a:r>
            <a:endParaRPr lang="fr-FR" sz="1400" dirty="0" smtClean="0">
              <a:latin typeface="Arial" pitchFamily="34" charset="0"/>
              <a:cs typeface="Arial" pitchFamily="34" charset="0"/>
            </a:endParaRPr>
          </a:p>
          <a:p>
            <a:pPr marL="742950" lvl="1" indent="-285750" algn="just">
              <a:lnSpc>
                <a:spcPct val="150000"/>
              </a:lnSpc>
              <a:buFont typeface="Arial" pitchFamily="34" charset="0"/>
              <a:buChar char="•"/>
            </a:pPr>
            <a:r>
              <a:rPr lang="fr-FR" sz="1400" dirty="0">
                <a:latin typeface="Arial" pitchFamily="34" charset="0"/>
                <a:cs typeface="Arial" pitchFamily="34" charset="0"/>
              </a:rPr>
              <a:t>f</a:t>
            </a:r>
            <a:r>
              <a:rPr lang="fr-FR" sz="1400" dirty="0" smtClean="0">
                <a:latin typeface="Arial" pitchFamily="34" charset="0"/>
                <a:cs typeface="Arial" pitchFamily="34" charset="0"/>
              </a:rPr>
              <a:t>aciliter l’échange de bonnes pratiques et former sur les principes de promotion de la santé, l’évaluation, …</a:t>
            </a:r>
          </a:p>
          <a:p>
            <a:pPr marL="285750" lvl="0" indent="-285750" algn="just">
              <a:lnSpc>
                <a:spcPct val="150000"/>
              </a:lnSpc>
              <a:buFont typeface="Arial" pitchFamily="34" charset="0"/>
              <a:buChar char="•"/>
            </a:pPr>
            <a:endParaRPr lang="fr-FR" sz="800" dirty="0" smtClean="0">
              <a:latin typeface="Arial" pitchFamily="34" charset="0"/>
              <a:cs typeface="Arial" pitchFamily="34" charset="0"/>
            </a:endParaRPr>
          </a:p>
          <a:p>
            <a:pPr marL="285750" lvl="0" indent="-285750" algn="just">
              <a:lnSpc>
                <a:spcPct val="150000"/>
              </a:lnSpc>
              <a:buFont typeface="Arial" pitchFamily="34" charset="0"/>
              <a:buChar char="•"/>
            </a:pPr>
            <a:r>
              <a:rPr lang="fr-FR" sz="1400" dirty="0">
                <a:latin typeface="Arial" pitchFamily="34" charset="0"/>
                <a:cs typeface="Arial" pitchFamily="34" charset="0"/>
              </a:rPr>
              <a:t>Encourager les membres de la conférence des financeurs à financer la formation des professionnels au repérage </a:t>
            </a:r>
            <a:r>
              <a:rPr lang="fr-FR" sz="1400" dirty="0" smtClean="0">
                <a:latin typeface="Arial" pitchFamily="34" charset="0"/>
                <a:cs typeface="Arial" pitchFamily="34" charset="0"/>
              </a:rPr>
              <a:t>et </a:t>
            </a:r>
            <a:r>
              <a:rPr lang="fr-FR" sz="1400" dirty="0">
                <a:latin typeface="Arial" pitchFamily="34" charset="0"/>
                <a:cs typeface="Arial" pitchFamily="34" charset="0"/>
              </a:rPr>
              <a:t>à la </a:t>
            </a:r>
            <a:r>
              <a:rPr lang="fr-FR" sz="1400" dirty="0" smtClean="0">
                <a:latin typeface="Arial" pitchFamily="34" charset="0"/>
                <a:cs typeface="Arial" pitchFamily="34" charset="0"/>
              </a:rPr>
              <a:t>prévention. Expérimenter sur un territoire la formation </a:t>
            </a:r>
            <a:r>
              <a:rPr lang="fr-FR" sz="1400" dirty="0">
                <a:latin typeface="Arial" pitchFamily="34" charset="0"/>
                <a:cs typeface="Arial" pitchFamily="34" charset="0"/>
              </a:rPr>
              <a:t>des </a:t>
            </a:r>
            <a:r>
              <a:rPr lang="fr-FR" sz="1400" dirty="0" smtClean="0">
                <a:latin typeface="Arial" pitchFamily="34" charset="0"/>
                <a:cs typeface="Arial" pitchFamily="34" charset="0"/>
              </a:rPr>
              <a:t>intervenants </a:t>
            </a:r>
            <a:r>
              <a:rPr lang="fr-FR" sz="1400" dirty="0">
                <a:latin typeface="Arial" pitchFamily="34" charset="0"/>
                <a:cs typeface="Arial" pitchFamily="34" charset="0"/>
              </a:rPr>
              <a:t>auprès des personnes âgées (SPASAD, SAAD, </a:t>
            </a:r>
            <a:r>
              <a:rPr lang="fr-FR" sz="1400" dirty="0" smtClean="0">
                <a:latin typeface="Arial" pitchFamily="34" charset="0"/>
                <a:cs typeface="Arial" pitchFamily="34" charset="0"/>
              </a:rPr>
              <a:t>bénévoles</a:t>
            </a:r>
            <a:r>
              <a:rPr lang="fr-FR" sz="1400" dirty="0">
                <a:latin typeface="Arial" pitchFamily="34" charset="0"/>
                <a:cs typeface="Arial" pitchFamily="34" charset="0"/>
              </a:rPr>
              <a:t>, professionnels de santé, CCAS, CLIC, </a:t>
            </a:r>
            <a:r>
              <a:rPr lang="fr-FR" sz="1400" dirty="0" smtClean="0">
                <a:latin typeface="Arial" pitchFamily="34" charset="0"/>
                <a:cs typeface="Arial" pitchFamily="34" charset="0"/>
              </a:rPr>
              <a:t>..) sur </a:t>
            </a:r>
            <a:r>
              <a:rPr lang="fr-FR" sz="1400" dirty="0">
                <a:latin typeface="Arial" pitchFamily="34" charset="0"/>
                <a:cs typeface="Arial" pitchFamily="34" charset="0"/>
              </a:rPr>
              <a:t>le repérage des facteurs de risque de la perte </a:t>
            </a:r>
            <a:r>
              <a:rPr lang="fr-FR" sz="1400" dirty="0" smtClean="0">
                <a:latin typeface="Arial" pitchFamily="34" charset="0"/>
                <a:cs typeface="Arial" pitchFamily="34" charset="0"/>
              </a:rPr>
              <a:t>d’autonomie: </a:t>
            </a:r>
            <a:r>
              <a:rPr lang="fr-FR" sz="1400" dirty="0">
                <a:latin typeface="Arial" pitchFamily="34" charset="0"/>
                <a:cs typeface="Arial" pitchFamily="34" charset="0"/>
              </a:rPr>
              <a:t>fragilité, chutes, risque suicidaire, </a:t>
            </a:r>
            <a:r>
              <a:rPr lang="fr-FR" sz="1400" dirty="0" err="1">
                <a:latin typeface="Arial" pitchFamily="34" charset="0"/>
                <a:cs typeface="Arial" pitchFamily="34" charset="0"/>
              </a:rPr>
              <a:t>polymédication</a:t>
            </a:r>
            <a:r>
              <a:rPr lang="fr-FR" sz="1400" dirty="0" smtClean="0">
                <a:latin typeface="Arial" pitchFamily="34" charset="0"/>
                <a:cs typeface="Arial" pitchFamily="34" charset="0"/>
              </a:rPr>
              <a:t>,…</a:t>
            </a:r>
          </a:p>
        </p:txBody>
      </p:sp>
    </p:spTree>
    <p:extLst>
      <p:ext uri="{BB962C8B-B14F-4D97-AF65-F5344CB8AC3E}">
        <p14:creationId xmlns:p14="http://schemas.microsoft.com/office/powerpoint/2010/main" val="61703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F28FB93-0A08-4E7D-8E63-9EFA29F1E093}" type="slidenum">
              <a:rPr lang="fr-FR" smtClean="0"/>
              <a:pPr/>
              <a:t>71</a:t>
            </a:fld>
            <a:endParaRPr lang="fr-FR"/>
          </a:p>
        </p:txBody>
      </p:sp>
      <p:sp>
        <p:nvSpPr>
          <p:cNvPr id="6" name="Rectangle 5"/>
          <p:cNvSpPr/>
          <p:nvPr/>
        </p:nvSpPr>
        <p:spPr>
          <a:xfrm>
            <a:off x="981844" y="1484784"/>
            <a:ext cx="9793088" cy="4524315"/>
          </a:xfrm>
          <a:prstGeom prst="rect">
            <a:avLst/>
          </a:prstGeom>
        </p:spPr>
        <p:txBody>
          <a:bodyPr wrap="square">
            <a:spAutoFit/>
          </a:bodyPr>
          <a:lstStyle/>
          <a:p>
            <a:pPr algn="just">
              <a:lnSpc>
                <a:spcPct val="150000"/>
              </a:lnSpc>
            </a:pPr>
            <a:r>
              <a:rPr lang="fr-FR" sz="1400" b="1" dirty="0">
                <a:latin typeface="Arial" pitchFamily="34" charset="0"/>
                <a:cs typeface="Arial" pitchFamily="34" charset="0"/>
              </a:rPr>
              <a:t>POUR LA CONFERENCE DES FINANCEURS ET SES </a:t>
            </a:r>
            <a:r>
              <a:rPr lang="fr-FR" sz="1400" b="1" dirty="0" smtClean="0">
                <a:latin typeface="Arial" pitchFamily="34" charset="0"/>
                <a:cs typeface="Arial" pitchFamily="34" charset="0"/>
              </a:rPr>
              <a:t>MEMBRES (2/2):</a:t>
            </a:r>
            <a:endParaRPr lang="fr-FR" sz="1400" b="1" dirty="0">
              <a:latin typeface="Arial" pitchFamily="34" charset="0"/>
              <a:cs typeface="Arial" pitchFamily="34" charset="0"/>
            </a:endParaRPr>
          </a:p>
          <a:p>
            <a:pPr marL="285750" lvl="0" indent="-285750" algn="just">
              <a:lnSpc>
                <a:spcPct val="150000"/>
              </a:lnSpc>
              <a:buFont typeface="Arial" pitchFamily="34" charset="0"/>
              <a:buChar char="•"/>
            </a:pPr>
            <a:r>
              <a:rPr lang="fr-FR" sz="100" dirty="0" smtClean="0">
                <a:latin typeface="Arial" pitchFamily="34" charset="0"/>
                <a:cs typeface="Arial" pitchFamily="34" charset="0"/>
              </a:rPr>
              <a:t>/)</a:t>
            </a:r>
          </a:p>
          <a:p>
            <a:pPr marL="285750" lvl="0" indent="-285750" algn="just">
              <a:lnSpc>
                <a:spcPct val="150000"/>
              </a:lnSpc>
              <a:buFont typeface="Arial" pitchFamily="34" charset="0"/>
              <a:buChar char="•"/>
            </a:pPr>
            <a:endParaRPr lang="fr-FR" sz="700" dirty="0">
              <a:latin typeface="Arial" pitchFamily="34" charset="0"/>
              <a:cs typeface="Arial" pitchFamily="34" charset="0"/>
            </a:endParaRPr>
          </a:p>
          <a:p>
            <a:pPr marL="285750" lvl="0" indent="-285750" algn="just">
              <a:lnSpc>
                <a:spcPct val="150000"/>
              </a:lnSpc>
              <a:buFont typeface="Arial" pitchFamily="34" charset="0"/>
              <a:buChar char="•"/>
            </a:pPr>
            <a:r>
              <a:rPr lang="fr-FR" sz="1400" dirty="0" smtClean="0">
                <a:latin typeface="Arial" pitchFamily="34" charset="0"/>
                <a:cs typeface="Arial" pitchFamily="34" charset="0"/>
              </a:rPr>
              <a:t>Encourager </a:t>
            </a:r>
            <a:r>
              <a:rPr lang="fr-FR" sz="1400" dirty="0">
                <a:latin typeface="Arial" pitchFamily="34" charset="0"/>
                <a:cs typeface="Arial" pitchFamily="34" charset="0"/>
              </a:rPr>
              <a:t>la </a:t>
            </a:r>
            <a:r>
              <a:rPr lang="fr-FR" sz="1400" dirty="0" err="1">
                <a:latin typeface="Arial" pitchFamily="34" charset="0"/>
                <a:cs typeface="Arial" pitchFamily="34" charset="0"/>
              </a:rPr>
              <a:t>pluriannualité</a:t>
            </a:r>
            <a:r>
              <a:rPr lang="fr-FR" sz="1400" dirty="0">
                <a:latin typeface="Arial" pitchFamily="34" charset="0"/>
                <a:cs typeface="Arial" pitchFamily="34" charset="0"/>
              </a:rPr>
              <a:t> des financements auprès des porteurs de projet, si l’approche est concluante en 2018 (meilleure effectivité des actions, retour positif des structures sur l’organisation de leurs actions</a:t>
            </a:r>
            <a:r>
              <a:rPr lang="fr-FR" sz="1400" dirty="0" smtClean="0">
                <a:latin typeface="Arial" pitchFamily="34" charset="0"/>
                <a:cs typeface="Arial" pitchFamily="34" charset="0"/>
              </a:rPr>
              <a:t>)</a:t>
            </a:r>
          </a:p>
          <a:p>
            <a:pPr marL="285750" lvl="0" indent="-285750" algn="just">
              <a:lnSpc>
                <a:spcPct val="150000"/>
              </a:lnSpc>
              <a:buFont typeface="Arial" pitchFamily="34" charset="0"/>
              <a:buChar char="•"/>
            </a:pPr>
            <a:endParaRPr lang="fr-FR" sz="800" dirty="0">
              <a:latin typeface="Arial" pitchFamily="34" charset="0"/>
              <a:cs typeface="Arial" pitchFamily="34" charset="0"/>
            </a:endParaRPr>
          </a:p>
          <a:p>
            <a:pPr marL="285750" lvl="0" indent="-285750" algn="just">
              <a:lnSpc>
                <a:spcPct val="150000"/>
              </a:lnSpc>
              <a:buFont typeface="Arial" pitchFamily="34" charset="0"/>
              <a:buChar char="•"/>
            </a:pPr>
            <a:r>
              <a:rPr lang="fr-FR" sz="1400" dirty="0">
                <a:latin typeface="Arial" pitchFamily="34" charset="0"/>
                <a:cs typeface="Arial" pitchFamily="34" charset="0"/>
              </a:rPr>
              <a:t>Amender les outils de la conférence des financeurs :</a:t>
            </a:r>
          </a:p>
          <a:p>
            <a:pPr marL="742950" lvl="1" indent="-285750" algn="just">
              <a:lnSpc>
                <a:spcPct val="150000"/>
              </a:lnSpc>
              <a:buFont typeface="Arial" pitchFamily="34" charset="0"/>
              <a:buChar char="•"/>
            </a:pPr>
            <a:r>
              <a:rPr lang="fr-FR" sz="1400" dirty="0">
                <a:latin typeface="Arial" pitchFamily="34" charset="0"/>
                <a:cs typeface="Arial" pitchFamily="34" charset="0"/>
              </a:rPr>
              <a:t>Modifier le programme coordonné suivant les préconisations </a:t>
            </a:r>
            <a:r>
              <a:rPr lang="fr-FR" sz="1400" dirty="0" smtClean="0">
                <a:latin typeface="Arial" pitchFamily="34" charset="0"/>
                <a:cs typeface="Arial" pitchFamily="34" charset="0"/>
              </a:rPr>
              <a:t>(scinder la priorité 1; supprimer </a:t>
            </a:r>
            <a:r>
              <a:rPr lang="fr-FR" sz="1400" dirty="0">
                <a:latin typeface="Arial" pitchFamily="34" charset="0"/>
                <a:cs typeface="Arial" pitchFamily="34" charset="0"/>
              </a:rPr>
              <a:t>l</a:t>
            </a:r>
            <a:r>
              <a:rPr lang="fr-FR" sz="1400" dirty="0" smtClean="0">
                <a:latin typeface="Arial" pitchFamily="34" charset="0"/>
                <a:cs typeface="Arial" pitchFamily="34" charset="0"/>
              </a:rPr>
              <a:t>es </a:t>
            </a:r>
            <a:r>
              <a:rPr lang="fr-FR" sz="1400" dirty="0">
                <a:latin typeface="Arial" pitchFamily="34" charset="0"/>
                <a:cs typeface="Arial" pitchFamily="34" charset="0"/>
              </a:rPr>
              <a:t>priorités 3 et 6 ; </a:t>
            </a:r>
            <a:r>
              <a:rPr lang="fr-FR" sz="1400" dirty="0" smtClean="0">
                <a:latin typeface="Arial" pitchFamily="34" charset="0"/>
                <a:cs typeface="Arial" pitchFamily="34" charset="0"/>
              </a:rPr>
              <a:t>fusionner </a:t>
            </a:r>
            <a:r>
              <a:rPr lang="fr-FR" sz="1400" dirty="0">
                <a:latin typeface="Arial" pitchFamily="34" charset="0"/>
                <a:cs typeface="Arial" pitchFamily="34" charset="0"/>
              </a:rPr>
              <a:t>l</a:t>
            </a:r>
            <a:r>
              <a:rPr lang="fr-FR" sz="1400" dirty="0" smtClean="0">
                <a:latin typeface="Arial" pitchFamily="34" charset="0"/>
                <a:cs typeface="Arial" pitchFamily="34" charset="0"/>
              </a:rPr>
              <a:t>es </a:t>
            </a:r>
            <a:r>
              <a:rPr lang="fr-FR" sz="1400" dirty="0">
                <a:latin typeface="Arial" pitchFamily="34" charset="0"/>
                <a:cs typeface="Arial" pitchFamily="34" charset="0"/>
              </a:rPr>
              <a:t>priorités 11 et 12)</a:t>
            </a:r>
          </a:p>
          <a:p>
            <a:pPr marL="742950" lvl="1" indent="-285750" algn="just">
              <a:lnSpc>
                <a:spcPct val="150000"/>
              </a:lnSpc>
              <a:buFont typeface="Arial" pitchFamily="34" charset="0"/>
              <a:buChar char="•"/>
            </a:pPr>
            <a:r>
              <a:rPr lang="fr-FR" sz="1400" dirty="0">
                <a:latin typeface="Arial" pitchFamily="34" charset="0"/>
                <a:cs typeface="Arial" pitchFamily="34" charset="0"/>
              </a:rPr>
              <a:t>Intégrer dans le cahier des charges de l’appel à projet un item relatif au repérage et un item relatif aux solutions de transport </a:t>
            </a:r>
            <a:r>
              <a:rPr lang="fr-FR" sz="1400" dirty="0" smtClean="0">
                <a:latin typeface="Arial" pitchFamily="34" charset="0"/>
                <a:cs typeface="Arial" pitchFamily="34" charset="0"/>
              </a:rPr>
              <a:t>envisagées </a:t>
            </a:r>
            <a:r>
              <a:rPr lang="fr-FR" sz="1400" dirty="0">
                <a:latin typeface="Arial" pitchFamily="34" charset="0"/>
                <a:cs typeface="Arial" pitchFamily="34" charset="0"/>
              </a:rPr>
              <a:t>par les structures pour mobiliser les plus fragiles et </a:t>
            </a:r>
            <a:r>
              <a:rPr lang="fr-FR" sz="1400" dirty="0" smtClean="0">
                <a:latin typeface="Arial" pitchFamily="34" charset="0"/>
                <a:cs typeface="Arial" pitchFamily="34" charset="0"/>
              </a:rPr>
              <a:t>isolés. Intégrer la règle de reprise des fonds non consommés au 31 mars et repréciser l’âge des aidants pour les actions d’aide aux aidants</a:t>
            </a:r>
            <a:endParaRPr lang="fr-FR" sz="1400" dirty="0">
              <a:latin typeface="Arial" pitchFamily="34" charset="0"/>
              <a:cs typeface="Arial" pitchFamily="34" charset="0"/>
            </a:endParaRPr>
          </a:p>
          <a:p>
            <a:pPr marL="742950" lvl="1" indent="-285750" algn="just">
              <a:lnSpc>
                <a:spcPct val="150000"/>
              </a:lnSpc>
              <a:buFont typeface="Arial" pitchFamily="34" charset="0"/>
              <a:buChar char="•"/>
            </a:pPr>
            <a:r>
              <a:rPr lang="fr-FR" sz="1400" dirty="0">
                <a:latin typeface="Arial" pitchFamily="34" charset="0"/>
                <a:cs typeface="Arial" pitchFamily="34" charset="0"/>
              </a:rPr>
              <a:t>Intégrer dans les bilans du site internet un item sur le nombre de bénéficiaires ciblés, afin de mesurer l’effectivité des actions, et un item relatif à l’impact des actions afin de mesurer leur </a:t>
            </a:r>
            <a:r>
              <a:rPr lang="fr-FR" sz="1400" dirty="0" smtClean="0">
                <a:latin typeface="Arial" pitchFamily="34" charset="0"/>
                <a:cs typeface="Arial" pitchFamily="34" charset="0"/>
              </a:rPr>
              <a:t>efficacité</a:t>
            </a:r>
          </a:p>
          <a:p>
            <a:pPr marL="742950" lvl="1" indent="-285750" algn="just">
              <a:lnSpc>
                <a:spcPct val="150000"/>
              </a:lnSpc>
              <a:buFont typeface="Arial" pitchFamily="34" charset="0"/>
              <a:buChar char="•"/>
            </a:pPr>
            <a:endParaRPr lang="fr-FR" sz="800" dirty="0">
              <a:latin typeface="Arial" pitchFamily="34" charset="0"/>
              <a:cs typeface="Arial" pitchFamily="34" charset="0"/>
            </a:endParaRPr>
          </a:p>
          <a:p>
            <a:pPr marL="285750" lvl="0" indent="-285750" algn="just">
              <a:lnSpc>
                <a:spcPct val="150000"/>
              </a:lnSpc>
              <a:buFont typeface="Arial" pitchFamily="34" charset="0"/>
              <a:buChar char="•"/>
            </a:pPr>
            <a:r>
              <a:rPr lang="fr-FR" sz="1400" dirty="0">
                <a:latin typeface="Arial" pitchFamily="34" charset="0"/>
                <a:cs typeface="Arial" pitchFamily="34" charset="0"/>
              </a:rPr>
              <a:t>Commanditer une étude sur l’évaluation d’impact d’une programmation d’actions sur un territoire</a:t>
            </a:r>
          </a:p>
        </p:txBody>
      </p:sp>
      <p:sp>
        <p:nvSpPr>
          <p:cNvPr id="7" name="Titre 1"/>
          <p:cNvSpPr>
            <a:spLocks noGrp="1"/>
          </p:cNvSpPr>
          <p:nvPr>
            <p:ph type="title"/>
          </p:nvPr>
        </p:nvSpPr>
        <p:spPr>
          <a:xfrm>
            <a:off x="1522876" y="273968"/>
            <a:ext cx="9143538" cy="1066800"/>
          </a:xfrm>
        </p:spPr>
        <p:txBody>
          <a:bodyPr anchor="ctr"/>
          <a:lstStyle/>
          <a:p>
            <a:pPr algn="ctr"/>
            <a:r>
              <a:rPr lang="fr-FR" dirty="0" smtClean="0"/>
              <a:t>Synthèse des recommandations</a:t>
            </a:r>
            <a:endParaRPr lang="fr-FR" dirty="0"/>
          </a:p>
        </p:txBody>
      </p:sp>
    </p:spTree>
    <p:extLst>
      <p:ext uri="{BB962C8B-B14F-4D97-AF65-F5344CB8AC3E}">
        <p14:creationId xmlns:p14="http://schemas.microsoft.com/office/powerpoint/2010/main" val="43370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F28FB93-0A08-4E7D-8E63-9EFA29F1E093}" type="slidenum">
              <a:rPr lang="fr-FR" smtClean="0"/>
              <a:pPr/>
              <a:t>72</a:t>
            </a:fld>
            <a:endParaRPr lang="fr-FR"/>
          </a:p>
        </p:txBody>
      </p:sp>
      <p:sp>
        <p:nvSpPr>
          <p:cNvPr id="6" name="Titre 1"/>
          <p:cNvSpPr>
            <a:spLocks noGrp="1"/>
          </p:cNvSpPr>
          <p:nvPr>
            <p:ph type="title"/>
          </p:nvPr>
        </p:nvSpPr>
        <p:spPr>
          <a:xfrm>
            <a:off x="1522876" y="260648"/>
            <a:ext cx="9143538" cy="1066800"/>
          </a:xfrm>
        </p:spPr>
        <p:txBody>
          <a:bodyPr anchor="ctr"/>
          <a:lstStyle/>
          <a:p>
            <a:pPr algn="ctr"/>
            <a:r>
              <a:rPr lang="fr-FR" dirty="0" smtClean="0"/>
              <a:t>Synthèse des recommandations</a:t>
            </a:r>
            <a:endParaRPr lang="fr-FR" dirty="0"/>
          </a:p>
        </p:txBody>
      </p:sp>
      <p:sp>
        <p:nvSpPr>
          <p:cNvPr id="7" name="Rectangle 6"/>
          <p:cNvSpPr/>
          <p:nvPr/>
        </p:nvSpPr>
        <p:spPr>
          <a:xfrm>
            <a:off x="981844" y="1484784"/>
            <a:ext cx="9793088" cy="3716402"/>
          </a:xfrm>
          <a:prstGeom prst="rect">
            <a:avLst/>
          </a:prstGeom>
        </p:spPr>
        <p:txBody>
          <a:bodyPr wrap="square">
            <a:spAutoFit/>
          </a:bodyPr>
          <a:lstStyle/>
          <a:p>
            <a:pPr algn="just">
              <a:lnSpc>
                <a:spcPct val="150000"/>
              </a:lnSpc>
            </a:pPr>
            <a:r>
              <a:rPr lang="fr-FR" sz="1400" b="1" dirty="0">
                <a:latin typeface="Arial" pitchFamily="34" charset="0"/>
                <a:cs typeface="Arial" pitchFamily="34" charset="0"/>
              </a:rPr>
              <a:t>POUR </a:t>
            </a:r>
            <a:r>
              <a:rPr lang="fr-FR" sz="1400" b="1" dirty="0" smtClean="0">
                <a:latin typeface="Arial" pitchFamily="34" charset="0"/>
                <a:cs typeface="Arial" pitchFamily="34" charset="0"/>
              </a:rPr>
              <a:t>LES CLIC/ CAP RETRAITE BRETAGNE :</a:t>
            </a:r>
            <a:endParaRPr lang="fr-FR" sz="1400" b="1" dirty="0">
              <a:latin typeface="Arial" pitchFamily="34" charset="0"/>
              <a:cs typeface="Arial" pitchFamily="34" charset="0"/>
            </a:endParaRPr>
          </a:p>
          <a:p>
            <a:pPr marL="285750" lvl="0" indent="-285750" algn="just">
              <a:lnSpc>
                <a:spcPct val="150000"/>
              </a:lnSpc>
              <a:buFont typeface="Arial" pitchFamily="34" charset="0"/>
              <a:buChar char="•"/>
            </a:pPr>
            <a:r>
              <a:rPr lang="fr-FR" sz="100" dirty="0" smtClean="0">
                <a:latin typeface="Arial" pitchFamily="34" charset="0"/>
                <a:cs typeface="Arial" pitchFamily="34" charset="0"/>
              </a:rPr>
              <a:t>/)</a:t>
            </a:r>
          </a:p>
          <a:p>
            <a:pPr marL="285750" lvl="0" indent="-285750" algn="just">
              <a:lnSpc>
                <a:spcPct val="150000"/>
              </a:lnSpc>
              <a:buFont typeface="Arial" pitchFamily="34" charset="0"/>
              <a:buChar char="•"/>
            </a:pPr>
            <a:endParaRPr lang="fr-FR" sz="1400" dirty="0">
              <a:latin typeface="Arial" pitchFamily="34" charset="0"/>
              <a:cs typeface="Arial" pitchFamily="34" charset="0"/>
            </a:endParaRPr>
          </a:p>
          <a:p>
            <a:pPr marL="285750" indent="-285750">
              <a:lnSpc>
                <a:spcPct val="150000"/>
              </a:lnSpc>
              <a:buFont typeface="Arial" pitchFamily="34" charset="0"/>
              <a:buChar char="•"/>
            </a:pPr>
            <a:r>
              <a:rPr lang="fr-FR" sz="1400" dirty="0" smtClean="0">
                <a:latin typeface="Arial" pitchFamily="34" charset="0"/>
                <a:cs typeface="Arial" pitchFamily="34" charset="0"/>
              </a:rPr>
              <a:t>Favoriser les </a:t>
            </a:r>
            <a:r>
              <a:rPr lang="fr-FR" sz="1400" dirty="0">
                <a:latin typeface="Arial" pitchFamily="34" charset="0"/>
                <a:cs typeface="Arial" pitchFamily="34" charset="0"/>
              </a:rPr>
              <a:t>programmations d’actions sur les territoires, afin </a:t>
            </a:r>
            <a:r>
              <a:rPr lang="fr-FR" sz="1400" dirty="0" smtClean="0">
                <a:latin typeface="Arial" pitchFamily="34" charset="0"/>
                <a:cs typeface="Arial" pitchFamily="34" charset="0"/>
              </a:rPr>
              <a:t>de renforcer la </a:t>
            </a:r>
            <a:r>
              <a:rPr lang="fr-FR" sz="1400" dirty="0">
                <a:latin typeface="Arial" pitchFamily="34" charset="0"/>
                <a:cs typeface="Arial" pitchFamily="34" charset="0"/>
              </a:rPr>
              <a:t>cohérence territoriale </a:t>
            </a:r>
            <a:r>
              <a:rPr lang="fr-FR" sz="1400" dirty="0" smtClean="0">
                <a:latin typeface="Arial" pitchFamily="34" charset="0"/>
                <a:cs typeface="Arial" pitchFamily="34" charset="0"/>
              </a:rPr>
              <a:t>et</a:t>
            </a:r>
            <a:r>
              <a:rPr lang="fr-FR" sz="1400" dirty="0">
                <a:latin typeface="Arial" pitchFamily="34" charset="0"/>
                <a:cs typeface="Arial" pitchFamily="34" charset="0"/>
              </a:rPr>
              <a:t> </a:t>
            </a:r>
            <a:r>
              <a:rPr lang="fr-FR" sz="1400" dirty="0" smtClean="0">
                <a:latin typeface="Arial" pitchFamily="34" charset="0"/>
                <a:cs typeface="Arial" pitchFamily="34" charset="0"/>
              </a:rPr>
              <a:t>optimiser la </a:t>
            </a:r>
            <a:r>
              <a:rPr lang="fr-FR" sz="1400" dirty="0">
                <a:latin typeface="Arial" pitchFamily="34" charset="0"/>
                <a:cs typeface="Arial" pitchFamily="34" charset="0"/>
              </a:rPr>
              <a:t>mobilisation du public </a:t>
            </a:r>
          </a:p>
          <a:p>
            <a:pPr marL="285750" indent="-285750">
              <a:lnSpc>
                <a:spcPct val="150000"/>
              </a:lnSpc>
              <a:buFont typeface="Arial" pitchFamily="34" charset="0"/>
              <a:buChar char="•"/>
            </a:pPr>
            <a:endParaRPr lang="fr-FR" sz="800" dirty="0">
              <a:latin typeface="Arial" pitchFamily="34" charset="0"/>
              <a:cs typeface="Arial" pitchFamily="34" charset="0"/>
            </a:endParaRPr>
          </a:p>
          <a:p>
            <a:pPr marL="285750" lvl="0" indent="-285750">
              <a:lnSpc>
                <a:spcPct val="150000"/>
              </a:lnSpc>
              <a:buFont typeface="Arial" pitchFamily="34" charset="0"/>
              <a:buChar char="•"/>
            </a:pPr>
            <a:r>
              <a:rPr lang="fr-FR" sz="1400" dirty="0" smtClean="0">
                <a:latin typeface="Arial" pitchFamily="34" charset="0"/>
                <a:cs typeface="Arial" pitchFamily="34" charset="0"/>
              </a:rPr>
              <a:t>Tendre vers </a:t>
            </a:r>
            <a:r>
              <a:rPr lang="fr-FR" sz="1400" dirty="0">
                <a:latin typeface="Arial" pitchFamily="34" charset="0"/>
                <a:cs typeface="Arial" pitchFamily="34" charset="0"/>
              </a:rPr>
              <a:t>une offre socle d’activité physique / nutrition / lien social sur chaque territoire d’EPCI (et notamment dans les zones blanches</a:t>
            </a:r>
            <a:r>
              <a:rPr lang="fr-FR" sz="1400" dirty="0" smtClean="0">
                <a:latin typeface="Arial" pitchFamily="34" charset="0"/>
                <a:cs typeface="Arial" pitchFamily="34" charset="0"/>
              </a:rPr>
              <a:t>)</a:t>
            </a:r>
          </a:p>
          <a:p>
            <a:pPr marL="285750" lvl="0" indent="-285750">
              <a:lnSpc>
                <a:spcPct val="150000"/>
              </a:lnSpc>
              <a:buFont typeface="Arial" pitchFamily="34" charset="0"/>
              <a:buChar char="•"/>
            </a:pPr>
            <a:endParaRPr lang="fr-FR" sz="800" dirty="0">
              <a:latin typeface="Arial" pitchFamily="34" charset="0"/>
              <a:cs typeface="Arial" pitchFamily="34" charset="0"/>
            </a:endParaRPr>
          </a:p>
          <a:p>
            <a:pPr marL="285750" lvl="0" indent="-285750">
              <a:lnSpc>
                <a:spcPct val="150000"/>
              </a:lnSpc>
              <a:buFont typeface="Arial" pitchFamily="34" charset="0"/>
              <a:buChar char="•"/>
            </a:pPr>
            <a:r>
              <a:rPr lang="fr-FR" sz="1400" dirty="0" smtClean="0">
                <a:latin typeface="Arial" pitchFamily="34" charset="0"/>
                <a:cs typeface="Arial" pitchFamily="34" charset="0"/>
              </a:rPr>
              <a:t>Pour la </a:t>
            </a:r>
            <a:r>
              <a:rPr lang="fr-FR" sz="1400" dirty="0">
                <a:latin typeface="Arial" pitchFamily="34" charset="0"/>
                <a:cs typeface="Arial" pitchFamily="34" charset="0"/>
              </a:rPr>
              <a:t>prévention des </a:t>
            </a:r>
            <a:r>
              <a:rPr lang="fr-FR" sz="1400" dirty="0" smtClean="0">
                <a:latin typeface="Arial" pitchFamily="34" charset="0"/>
                <a:cs typeface="Arial" pitchFamily="34" charset="0"/>
              </a:rPr>
              <a:t>chutes, favoriser </a:t>
            </a:r>
            <a:r>
              <a:rPr lang="fr-FR" sz="1400" dirty="0">
                <a:latin typeface="Arial" pitchFamily="34" charset="0"/>
                <a:cs typeface="Arial" pitchFamily="34" charset="0"/>
              </a:rPr>
              <a:t>les </a:t>
            </a:r>
            <a:r>
              <a:rPr lang="fr-FR" sz="1400" dirty="0" smtClean="0">
                <a:latin typeface="Arial" pitchFamily="34" charset="0"/>
                <a:cs typeface="Arial" pitchFamily="34" charset="0"/>
              </a:rPr>
              <a:t>parcours de prévention sur </a:t>
            </a:r>
            <a:r>
              <a:rPr lang="fr-FR" sz="1400" dirty="0">
                <a:latin typeface="Arial" pitchFamily="34" charset="0"/>
                <a:cs typeface="Arial" pitchFamily="34" charset="0"/>
              </a:rPr>
              <a:t>les </a:t>
            </a:r>
            <a:r>
              <a:rPr lang="fr-FR" sz="1400" dirty="0" smtClean="0">
                <a:latin typeface="Arial" pitchFamily="34" charset="0"/>
                <a:cs typeface="Arial" pitchFamily="34" charset="0"/>
              </a:rPr>
              <a:t>territoires, incluant des </a:t>
            </a:r>
            <a:r>
              <a:rPr lang="fr-FR" sz="1400" dirty="0">
                <a:latin typeface="Arial" pitchFamily="34" charset="0"/>
                <a:cs typeface="Arial" pitchFamily="34" charset="0"/>
              </a:rPr>
              <a:t>interventions sur l’équilibre, la nutrition, la médication, l’aménagement de </a:t>
            </a:r>
            <a:r>
              <a:rPr lang="fr-FR" sz="1400" dirty="0" smtClean="0">
                <a:latin typeface="Arial" pitchFamily="34" charset="0"/>
                <a:cs typeface="Arial" pitchFamily="34" charset="0"/>
              </a:rPr>
              <a:t>l’habitat</a:t>
            </a:r>
          </a:p>
          <a:p>
            <a:pPr marL="285750" lvl="0" indent="-285750">
              <a:lnSpc>
                <a:spcPct val="150000"/>
              </a:lnSpc>
              <a:buFont typeface="Arial" pitchFamily="34" charset="0"/>
              <a:buChar char="•"/>
            </a:pPr>
            <a:endParaRPr lang="fr-FR" sz="800" dirty="0" smtClean="0">
              <a:latin typeface="Arial" pitchFamily="34" charset="0"/>
              <a:cs typeface="Arial" pitchFamily="34" charset="0"/>
            </a:endParaRPr>
          </a:p>
          <a:p>
            <a:pPr marL="285750" lvl="0" indent="-285750">
              <a:lnSpc>
                <a:spcPct val="150000"/>
              </a:lnSpc>
              <a:buFont typeface="Arial" pitchFamily="34" charset="0"/>
              <a:buChar char="•"/>
            </a:pPr>
            <a:r>
              <a:rPr lang="fr-FR" sz="1400" dirty="0" smtClean="0">
                <a:latin typeface="Arial" pitchFamily="34" charset="0"/>
                <a:cs typeface="Arial" pitchFamily="34" charset="0"/>
              </a:rPr>
              <a:t>Faire le lien avec les CLS sur les territoires</a:t>
            </a:r>
            <a:endParaRPr lang="fr-FR" sz="1400" dirty="0">
              <a:latin typeface="Arial" pitchFamily="34" charset="0"/>
              <a:cs typeface="Arial" pitchFamily="34" charset="0"/>
            </a:endParaRPr>
          </a:p>
        </p:txBody>
      </p:sp>
    </p:spTree>
    <p:extLst>
      <p:ext uri="{BB962C8B-B14F-4D97-AF65-F5344CB8AC3E}">
        <p14:creationId xmlns:p14="http://schemas.microsoft.com/office/powerpoint/2010/main" val="130128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F28FB93-0A08-4E7D-8E63-9EFA29F1E093}" type="slidenum">
              <a:rPr lang="fr-FR" smtClean="0"/>
              <a:pPr/>
              <a:t>73</a:t>
            </a:fld>
            <a:endParaRPr lang="fr-FR"/>
          </a:p>
        </p:txBody>
      </p:sp>
      <p:sp>
        <p:nvSpPr>
          <p:cNvPr id="6" name="Titre 1"/>
          <p:cNvSpPr>
            <a:spLocks noGrp="1"/>
          </p:cNvSpPr>
          <p:nvPr>
            <p:ph type="title"/>
          </p:nvPr>
        </p:nvSpPr>
        <p:spPr>
          <a:xfrm>
            <a:off x="1522876" y="235868"/>
            <a:ext cx="9143538" cy="1066800"/>
          </a:xfrm>
        </p:spPr>
        <p:txBody>
          <a:bodyPr anchor="ctr"/>
          <a:lstStyle/>
          <a:p>
            <a:pPr algn="ctr"/>
            <a:r>
              <a:rPr lang="fr-FR" dirty="0" smtClean="0"/>
              <a:t>Synthèse des recommandations</a:t>
            </a:r>
            <a:endParaRPr lang="fr-FR" dirty="0"/>
          </a:p>
        </p:txBody>
      </p:sp>
      <p:sp>
        <p:nvSpPr>
          <p:cNvPr id="7" name="Rectangle 6"/>
          <p:cNvSpPr/>
          <p:nvPr/>
        </p:nvSpPr>
        <p:spPr>
          <a:xfrm>
            <a:off x="981844" y="1268760"/>
            <a:ext cx="9793088" cy="4824398"/>
          </a:xfrm>
          <a:prstGeom prst="rect">
            <a:avLst/>
          </a:prstGeom>
        </p:spPr>
        <p:txBody>
          <a:bodyPr wrap="square">
            <a:spAutoFit/>
          </a:bodyPr>
          <a:lstStyle/>
          <a:p>
            <a:pPr algn="just">
              <a:lnSpc>
                <a:spcPct val="150000"/>
              </a:lnSpc>
            </a:pPr>
            <a:r>
              <a:rPr lang="fr-FR" sz="1400" b="1" dirty="0">
                <a:latin typeface="Arial" pitchFamily="34" charset="0"/>
                <a:cs typeface="Arial" pitchFamily="34" charset="0"/>
              </a:rPr>
              <a:t>POUR </a:t>
            </a:r>
            <a:r>
              <a:rPr lang="fr-FR" sz="1400" b="1" dirty="0" smtClean="0">
                <a:latin typeface="Arial" pitchFamily="34" charset="0"/>
                <a:cs typeface="Arial" pitchFamily="34" charset="0"/>
              </a:rPr>
              <a:t>LES PORTEURS DE PROJETS :</a:t>
            </a:r>
            <a:endParaRPr lang="fr-FR" sz="1400" b="1" dirty="0">
              <a:latin typeface="Arial" pitchFamily="34" charset="0"/>
              <a:cs typeface="Arial" pitchFamily="34" charset="0"/>
            </a:endParaRPr>
          </a:p>
          <a:p>
            <a:pPr marL="285750" lvl="0" indent="-285750" algn="just">
              <a:lnSpc>
                <a:spcPct val="150000"/>
              </a:lnSpc>
              <a:buFont typeface="Arial" pitchFamily="34" charset="0"/>
              <a:buChar char="•"/>
            </a:pPr>
            <a:r>
              <a:rPr lang="fr-FR" sz="100" dirty="0" smtClean="0">
                <a:latin typeface="Arial" pitchFamily="34" charset="0"/>
                <a:cs typeface="Arial" pitchFamily="34" charset="0"/>
              </a:rPr>
              <a:t>/)</a:t>
            </a:r>
          </a:p>
          <a:p>
            <a:pPr marL="285750" lvl="0" indent="-285750" algn="just">
              <a:lnSpc>
                <a:spcPct val="150000"/>
              </a:lnSpc>
              <a:buFont typeface="Arial" pitchFamily="34" charset="0"/>
              <a:buChar char="•"/>
            </a:pPr>
            <a:endParaRPr lang="fr-FR" sz="800" dirty="0">
              <a:latin typeface="Arial" pitchFamily="34" charset="0"/>
              <a:cs typeface="Arial" pitchFamily="34" charset="0"/>
            </a:endParaRPr>
          </a:p>
          <a:p>
            <a:pPr marL="285750" lvl="0" indent="-285750">
              <a:lnSpc>
                <a:spcPct val="150000"/>
              </a:lnSpc>
              <a:buFont typeface="Arial" pitchFamily="34" charset="0"/>
              <a:buChar char="•"/>
            </a:pPr>
            <a:r>
              <a:rPr lang="fr-FR" sz="1400" dirty="0">
                <a:latin typeface="Arial" pitchFamily="34" charset="0"/>
                <a:cs typeface="Arial" pitchFamily="34" charset="0"/>
              </a:rPr>
              <a:t>Développer des actions sur les priorités peu couvertes </a:t>
            </a:r>
            <a:r>
              <a:rPr lang="fr-FR" sz="1400" dirty="0" smtClean="0">
                <a:latin typeface="Arial" pitchFamily="34" charset="0"/>
                <a:cs typeface="Arial" pitchFamily="34" charset="0"/>
              </a:rPr>
              <a:t>identifiées, et </a:t>
            </a:r>
            <a:r>
              <a:rPr lang="fr-FR" sz="1400" dirty="0">
                <a:latin typeface="Arial" pitchFamily="34" charset="0"/>
                <a:cs typeface="Arial" pitchFamily="34" charset="0"/>
              </a:rPr>
              <a:t>dans les zones </a:t>
            </a:r>
            <a:r>
              <a:rPr lang="fr-FR" sz="1400" dirty="0" smtClean="0">
                <a:latin typeface="Arial" pitchFamily="34" charset="0"/>
                <a:cs typeface="Arial" pitchFamily="34" charset="0"/>
              </a:rPr>
              <a:t>blanches</a:t>
            </a:r>
          </a:p>
          <a:p>
            <a:pPr marL="285750" lvl="0" indent="-285750">
              <a:lnSpc>
                <a:spcPct val="150000"/>
              </a:lnSpc>
              <a:buFont typeface="Arial" pitchFamily="34" charset="0"/>
              <a:buChar char="•"/>
            </a:pPr>
            <a:endParaRPr lang="fr-FR" sz="700" dirty="0">
              <a:latin typeface="Arial" pitchFamily="34" charset="0"/>
              <a:cs typeface="Arial" pitchFamily="34" charset="0"/>
            </a:endParaRPr>
          </a:p>
          <a:p>
            <a:pPr marL="285750" lvl="0" indent="-285750">
              <a:lnSpc>
                <a:spcPct val="150000"/>
              </a:lnSpc>
              <a:buFont typeface="Arial" pitchFamily="34" charset="0"/>
              <a:buChar char="•"/>
            </a:pPr>
            <a:r>
              <a:rPr lang="fr-FR" sz="1400" dirty="0">
                <a:latin typeface="Arial" pitchFamily="34" charset="0"/>
                <a:cs typeface="Arial" pitchFamily="34" charset="0"/>
              </a:rPr>
              <a:t>Développer les actions ayant fait la preuve de leur </a:t>
            </a:r>
            <a:r>
              <a:rPr lang="fr-FR" sz="1400" dirty="0" smtClean="0">
                <a:latin typeface="Arial" pitchFamily="34" charset="0"/>
                <a:cs typeface="Arial" pitchFamily="34" charset="0"/>
              </a:rPr>
              <a:t>efficacité</a:t>
            </a:r>
          </a:p>
          <a:p>
            <a:pPr marL="285750" lvl="0" indent="-285750">
              <a:lnSpc>
                <a:spcPct val="150000"/>
              </a:lnSpc>
              <a:buFont typeface="Arial" pitchFamily="34" charset="0"/>
              <a:buChar char="•"/>
            </a:pPr>
            <a:endParaRPr lang="fr-FR" sz="700" dirty="0">
              <a:latin typeface="Arial" pitchFamily="34" charset="0"/>
              <a:cs typeface="Arial" pitchFamily="34" charset="0"/>
            </a:endParaRPr>
          </a:p>
          <a:p>
            <a:pPr marL="285750" lvl="0" indent="-285750">
              <a:lnSpc>
                <a:spcPct val="150000"/>
              </a:lnSpc>
              <a:buFont typeface="Arial" pitchFamily="34" charset="0"/>
              <a:buChar char="•"/>
            </a:pPr>
            <a:r>
              <a:rPr lang="fr-FR" sz="1400" dirty="0">
                <a:latin typeface="Arial" pitchFamily="34" charset="0"/>
                <a:cs typeface="Arial" pitchFamily="34" charset="0"/>
              </a:rPr>
              <a:t>Faire du lien entre les différentes priorités du programme coordonné dans les actions mises en œuvre (ex numérique comme support d’activité intergénérationnelle ou de lien social) </a:t>
            </a:r>
            <a:endParaRPr lang="fr-FR" sz="1400" dirty="0" smtClean="0">
              <a:latin typeface="Arial" pitchFamily="34" charset="0"/>
              <a:cs typeface="Arial" pitchFamily="34" charset="0"/>
            </a:endParaRPr>
          </a:p>
          <a:p>
            <a:pPr marL="285750" lvl="0" indent="-285750">
              <a:lnSpc>
                <a:spcPct val="150000"/>
              </a:lnSpc>
              <a:buFont typeface="Arial" pitchFamily="34" charset="0"/>
              <a:buChar char="•"/>
            </a:pPr>
            <a:endParaRPr lang="fr-FR" sz="700" dirty="0">
              <a:latin typeface="Arial" pitchFamily="34" charset="0"/>
              <a:cs typeface="Arial" pitchFamily="34" charset="0"/>
            </a:endParaRPr>
          </a:p>
          <a:p>
            <a:pPr marL="285750" lvl="0" indent="-285750">
              <a:lnSpc>
                <a:spcPct val="150000"/>
              </a:lnSpc>
              <a:buFont typeface="Arial" pitchFamily="34" charset="0"/>
              <a:buChar char="•"/>
            </a:pPr>
            <a:r>
              <a:rPr lang="fr-FR" sz="1400" dirty="0">
                <a:latin typeface="Arial" pitchFamily="34" charset="0"/>
                <a:cs typeface="Arial" pitchFamily="34" charset="0"/>
              </a:rPr>
              <a:t>Assurer la continuité des actions en communiquant sur l’offre </a:t>
            </a:r>
            <a:r>
              <a:rPr lang="fr-FR" sz="1400" dirty="0" smtClean="0">
                <a:latin typeface="Arial" pitchFamily="34" charset="0"/>
                <a:cs typeface="Arial" pitchFamily="34" charset="0"/>
              </a:rPr>
              <a:t>d’actions et les ressources  </a:t>
            </a:r>
            <a:r>
              <a:rPr lang="fr-FR" sz="1400" dirty="0">
                <a:latin typeface="Arial" pitchFamily="34" charset="0"/>
                <a:cs typeface="Arial" pitchFamily="34" charset="0"/>
              </a:rPr>
              <a:t>du territoire à la fin des </a:t>
            </a:r>
            <a:r>
              <a:rPr lang="fr-FR" sz="1400" dirty="0" smtClean="0">
                <a:latin typeface="Arial" pitchFamily="34" charset="0"/>
                <a:cs typeface="Arial" pitchFamily="34" charset="0"/>
              </a:rPr>
              <a:t>ateliers. Pour </a:t>
            </a:r>
            <a:r>
              <a:rPr lang="fr-FR" sz="1400" dirty="0">
                <a:latin typeface="Arial" pitchFamily="34" charset="0"/>
                <a:cs typeface="Arial" pitchFamily="34" charset="0"/>
              </a:rPr>
              <a:t>les ateliers mémoire, transférer les compétences aux personnes âgées pour la poursuite des </a:t>
            </a:r>
            <a:r>
              <a:rPr lang="fr-FR" sz="1400" dirty="0" smtClean="0">
                <a:latin typeface="Arial" pitchFamily="34" charset="0"/>
                <a:cs typeface="Arial" pitchFamily="34" charset="0"/>
              </a:rPr>
              <a:t>actions</a:t>
            </a:r>
          </a:p>
          <a:p>
            <a:pPr marL="285750" lvl="0" indent="-285750">
              <a:lnSpc>
                <a:spcPct val="150000"/>
              </a:lnSpc>
              <a:buFont typeface="Arial" pitchFamily="34" charset="0"/>
              <a:buChar char="•"/>
            </a:pPr>
            <a:endParaRPr lang="fr-FR" sz="700" dirty="0">
              <a:latin typeface="Arial" pitchFamily="34" charset="0"/>
              <a:cs typeface="Arial" pitchFamily="34" charset="0"/>
            </a:endParaRPr>
          </a:p>
          <a:p>
            <a:pPr marL="285750" lvl="0" indent="-285750">
              <a:lnSpc>
                <a:spcPct val="150000"/>
              </a:lnSpc>
              <a:buFont typeface="Arial" pitchFamily="34" charset="0"/>
              <a:buChar char="•"/>
            </a:pPr>
            <a:r>
              <a:rPr lang="fr-FR" sz="1400" dirty="0">
                <a:latin typeface="Arial" pitchFamily="34" charset="0"/>
                <a:cs typeface="Arial" pitchFamily="34" charset="0"/>
              </a:rPr>
              <a:t>Intégrer aux actions les personnes qui en ont le plus besoin (personnes fragiles, isolées, </a:t>
            </a:r>
            <a:r>
              <a:rPr lang="fr-FR" sz="1400" dirty="0" smtClean="0">
                <a:latin typeface="Arial" pitchFamily="34" charset="0"/>
                <a:cs typeface="Arial" pitchFamily="34" charset="0"/>
              </a:rPr>
              <a:t>…) </a:t>
            </a:r>
            <a:r>
              <a:rPr lang="fr-FR" sz="1400" dirty="0">
                <a:latin typeface="Arial" pitchFamily="34" charset="0"/>
                <a:cs typeface="Arial" pitchFamily="34" charset="0"/>
              </a:rPr>
              <a:t>en mettant en place des solutions de repérage et de </a:t>
            </a:r>
            <a:r>
              <a:rPr lang="fr-FR" sz="1400" dirty="0" smtClean="0">
                <a:latin typeface="Arial" pitchFamily="34" charset="0"/>
                <a:cs typeface="Arial" pitchFamily="34" charset="0"/>
              </a:rPr>
              <a:t>transport</a:t>
            </a:r>
          </a:p>
          <a:p>
            <a:pPr marL="285750" lvl="0" indent="-285750">
              <a:lnSpc>
                <a:spcPct val="150000"/>
              </a:lnSpc>
              <a:buFont typeface="Arial" pitchFamily="34" charset="0"/>
              <a:buChar char="•"/>
            </a:pPr>
            <a:endParaRPr lang="fr-FR" sz="700" dirty="0">
              <a:latin typeface="Arial" pitchFamily="34" charset="0"/>
              <a:cs typeface="Arial" pitchFamily="34" charset="0"/>
            </a:endParaRPr>
          </a:p>
          <a:p>
            <a:pPr marL="285750" lvl="0" indent="-285750">
              <a:lnSpc>
                <a:spcPct val="150000"/>
              </a:lnSpc>
              <a:buFont typeface="Arial" pitchFamily="34" charset="0"/>
              <a:buChar char="•"/>
            </a:pPr>
            <a:r>
              <a:rPr lang="fr-FR" sz="1400" dirty="0">
                <a:latin typeface="Arial" pitchFamily="34" charset="0"/>
                <a:cs typeface="Arial" pitchFamily="34" charset="0"/>
              </a:rPr>
              <a:t>Favoriser la participation du public dans les actions selon </a:t>
            </a:r>
            <a:r>
              <a:rPr lang="fr-FR" sz="1400" dirty="0" smtClean="0">
                <a:latin typeface="Arial" pitchFamily="34" charset="0"/>
                <a:cs typeface="Arial" pitchFamily="34" charset="0"/>
              </a:rPr>
              <a:t>les </a:t>
            </a:r>
            <a:r>
              <a:rPr lang="fr-FR" sz="1400" dirty="0">
                <a:latin typeface="Arial" pitchFamily="34" charset="0"/>
                <a:cs typeface="Arial" pitchFamily="34" charset="0"/>
              </a:rPr>
              <a:t>principes de promotion de la </a:t>
            </a:r>
            <a:r>
              <a:rPr lang="fr-FR" sz="1400" dirty="0" smtClean="0">
                <a:latin typeface="Arial" pitchFamily="34" charset="0"/>
                <a:cs typeface="Arial" pitchFamily="34" charset="0"/>
              </a:rPr>
              <a:t>santé</a:t>
            </a:r>
          </a:p>
          <a:p>
            <a:pPr marL="285750" lvl="0" indent="-285750">
              <a:lnSpc>
                <a:spcPct val="150000"/>
              </a:lnSpc>
              <a:buFont typeface="Arial" pitchFamily="34" charset="0"/>
              <a:buChar char="•"/>
            </a:pPr>
            <a:endParaRPr lang="fr-FR" sz="700" dirty="0">
              <a:latin typeface="Arial" pitchFamily="34" charset="0"/>
              <a:cs typeface="Arial" pitchFamily="34" charset="0"/>
            </a:endParaRPr>
          </a:p>
          <a:p>
            <a:pPr marL="285750" lvl="0" indent="-285750">
              <a:lnSpc>
                <a:spcPct val="150000"/>
              </a:lnSpc>
              <a:buFont typeface="Arial" pitchFamily="34" charset="0"/>
              <a:buChar char="•"/>
            </a:pPr>
            <a:r>
              <a:rPr lang="fr-FR" sz="1400" dirty="0">
                <a:latin typeface="Arial" pitchFamily="34" charset="0"/>
                <a:cs typeface="Arial" pitchFamily="34" charset="0"/>
              </a:rPr>
              <a:t>Evaluer les actions sur la base d’indicateurs pertinents</a:t>
            </a:r>
          </a:p>
        </p:txBody>
      </p:sp>
    </p:spTree>
    <p:extLst>
      <p:ext uri="{BB962C8B-B14F-4D97-AF65-F5344CB8AC3E}">
        <p14:creationId xmlns:p14="http://schemas.microsoft.com/office/powerpoint/2010/main" val="62645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5860" y="327472"/>
            <a:ext cx="10585176" cy="1066800"/>
          </a:xfrm>
        </p:spPr>
        <p:txBody>
          <a:bodyPr anchor="t"/>
          <a:lstStyle/>
          <a:p>
            <a:pPr algn="ctr"/>
            <a:r>
              <a:rPr lang="fr-FR" dirty="0" smtClean="0"/>
              <a:t>Répartition des financements 2016 - 2017</a:t>
            </a:r>
            <a:br>
              <a:rPr lang="fr-FR" dirty="0" smtClean="0"/>
            </a:br>
            <a:r>
              <a:rPr lang="fr-FR" dirty="0" smtClean="0"/>
              <a:t>selon les axes de la loi ASV</a:t>
            </a:r>
            <a:endParaRPr lang="fr-FR" dirty="0"/>
          </a:p>
        </p:txBody>
      </p:sp>
      <p:sp>
        <p:nvSpPr>
          <p:cNvPr id="5" name="Espace réservé du numéro de diapositive 4"/>
          <p:cNvSpPr>
            <a:spLocks noGrp="1"/>
          </p:cNvSpPr>
          <p:nvPr>
            <p:ph type="sldNum" sz="quarter" idx="12"/>
          </p:nvPr>
        </p:nvSpPr>
        <p:spPr/>
        <p:txBody>
          <a:bodyPr/>
          <a:lstStyle/>
          <a:p>
            <a:fld id="{DF28FB93-0A08-4E7D-8E63-9EFA29F1E093}" type="slidenum">
              <a:rPr lang="fr-FR" sz="1400" smtClean="0"/>
              <a:pPr/>
              <a:t>8</a:t>
            </a:fld>
            <a:endParaRPr lang="fr-FR" sz="1400"/>
          </a:p>
        </p:txBody>
      </p:sp>
      <p:sp>
        <p:nvSpPr>
          <p:cNvPr id="11" name="Rectangle 10"/>
          <p:cNvSpPr/>
          <p:nvPr/>
        </p:nvSpPr>
        <p:spPr>
          <a:xfrm>
            <a:off x="1125860" y="2149560"/>
            <a:ext cx="5256584" cy="2354491"/>
          </a:xfrm>
          <a:prstGeom prst="rect">
            <a:avLst/>
          </a:prstGeom>
        </p:spPr>
        <p:txBody>
          <a:bodyPr wrap="square">
            <a:spAutoFit/>
          </a:bodyPr>
          <a:lstStyle/>
          <a:p>
            <a:pPr>
              <a:lnSpc>
                <a:spcPct val="150000"/>
              </a:lnSpc>
            </a:pPr>
            <a:r>
              <a:rPr lang="fr-FR" sz="1400" b="1" dirty="0" smtClean="0">
                <a:latin typeface="Arial" pitchFamily="34" charset="0"/>
                <a:cs typeface="Arial" pitchFamily="34" charset="0"/>
              </a:rPr>
              <a:t>Enveloppe  2016 consommée: 	803 435 €</a:t>
            </a:r>
          </a:p>
          <a:p>
            <a:pPr>
              <a:lnSpc>
                <a:spcPct val="150000"/>
              </a:lnSpc>
            </a:pPr>
            <a:endParaRPr lang="fr-FR" sz="1400" b="1" dirty="0">
              <a:latin typeface="Arial" pitchFamily="34" charset="0"/>
              <a:cs typeface="Arial" pitchFamily="34" charset="0"/>
            </a:endParaRPr>
          </a:p>
          <a:p>
            <a:pPr>
              <a:lnSpc>
                <a:spcPct val="150000"/>
              </a:lnSpc>
            </a:pPr>
            <a:r>
              <a:rPr lang="fr-FR" sz="1400" b="1" dirty="0" smtClean="0">
                <a:latin typeface="Arial" pitchFamily="34" charset="0"/>
                <a:cs typeface="Arial" pitchFamily="34" charset="0"/>
              </a:rPr>
              <a:t>Enveloppe  2017 consommée: </a:t>
            </a:r>
            <a:r>
              <a:rPr lang="fr-FR" sz="1400" b="1" dirty="0">
                <a:latin typeface="Arial" pitchFamily="34" charset="0"/>
                <a:cs typeface="Arial" pitchFamily="34" charset="0"/>
              </a:rPr>
              <a:t>	771 </a:t>
            </a:r>
            <a:r>
              <a:rPr lang="fr-FR" sz="1400" b="1" dirty="0" smtClean="0">
                <a:latin typeface="Arial" pitchFamily="34" charset="0"/>
                <a:cs typeface="Arial" pitchFamily="34" charset="0"/>
              </a:rPr>
              <a:t>331 €</a:t>
            </a:r>
          </a:p>
          <a:p>
            <a:pPr>
              <a:lnSpc>
                <a:spcPct val="150000"/>
              </a:lnSpc>
            </a:pPr>
            <a:endParaRPr lang="fr-FR" sz="1400" b="1" dirty="0">
              <a:latin typeface="Arial" pitchFamily="34" charset="0"/>
              <a:cs typeface="Arial" pitchFamily="34" charset="0"/>
            </a:endParaRPr>
          </a:p>
          <a:p>
            <a:pPr>
              <a:lnSpc>
                <a:spcPct val="150000"/>
              </a:lnSpc>
            </a:pPr>
            <a:r>
              <a:rPr lang="fr-FR" sz="1400" b="1" i="1" dirty="0" smtClean="0">
                <a:latin typeface="Arial" pitchFamily="34" charset="0"/>
                <a:cs typeface="Arial" pitchFamily="34" charset="0"/>
              </a:rPr>
              <a:t>Enveloppe  2018 en cours:  	1 458 </a:t>
            </a:r>
            <a:r>
              <a:rPr lang="fr-FR" sz="1400" b="1" i="1" dirty="0">
                <a:latin typeface="Arial" pitchFamily="34" charset="0"/>
                <a:cs typeface="Arial" pitchFamily="34" charset="0"/>
              </a:rPr>
              <a:t>9</a:t>
            </a:r>
            <a:r>
              <a:rPr lang="fr-FR" sz="1400" b="1" i="1" dirty="0" smtClean="0">
                <a:latin typeface="Arial" pitchFamily="34" charset="0"/>
                <a:cs typeface="Arial" pitchFamily="34" charset="0"/>
              </a:rPr>
              <a:t>04 € </a:t>
            </a:r>
            <a:endParaRPr lang="fr-FR" sz="1400" b="1" i="1" dirty="0">
              <a:latin typeface="Arial" pitchFamily="34" charset="0"/>
              <a:cs typeface="Arial" pitchFamily="34" charset="0"/>
            </a:endParaRPr>
          </a:p>
          <a:p>
            <a:pPr>
              <a:lnSpc>
                <a:spcPct val="150000"/>
              </a:lnSpc>
            </a:pPr>
            <a:endParaRPr lang="fr-FR" sz="1400" b="1" dirty="0" smtClean="0">
              <a:latin typeface="Arial" pitchFamily="34" charset="0"/>
              <a:cs typeface="Arial" pitchFamily="34" charset="0"/>
            </a:endParaRPr>
          </a:p>
          <a:p>
            <a:pPr>
              <a:lnSpc>
                <a:spcPct val="150000"/>
              </a:lnSpc>
            </a:pPr>
            <a:r>
              <a:rPr lang="fr-FR" sz="1400" b="1" dirty="0" smtClean="0">
                <a:latin typeface="Arial" pitchFamily="34" charset="0"/>
                <a:cs typeface="Arial" pitchFamily="34" charset="0"/>
              </a:rPr>
              <a:t>	</a:t>
            </a:r>
            <a:endParaRPr lang="fr-FR" sz="1400" b="1" dirty="0">
              <a:latin typeface="Arial" pitchFamily="34" charset="0"/>
              <a:cs typeface="Arial" pitchFamily="34" charset="0"/>
            </a:endParaRPr>
          </a:p>
        </p:txBody>
      </p:sp>
      <p:grpSp>
        <p:nvGrpSpPr>
          <p:cNvPr id="4" name="Groupe 3"/>
          <p:cNvGrpSpPr/>
          <p:nvPr/>
        </p:nvGrpSpPr>
        <p:grpSpPr>
          <a:xfrm>
            <a:off x="5302324" y="1628800"/>
            <a:ext cx="5994906" cy="4392488"/>
            <a:chOff x="5302324" y="1700808"/>
            <a:chExt cx="5994906" cy="4392488"/>
          </a:xfrm>
        </p:grpSpPr>
        <p:grpSp>
          <p:nvGrpSpPr>
            <p:cNvPr id="12" name="Groupe 11"/>
            <p:cNvGrpSpPr/>
            <p:nvPr/>
          </p:nvGrpSpPr>
          <p:grpSpPr>
            <a:xfrm>
              <a:off x="5302324" y="1700808"/>
              <a:ext cx="5994906" cy="4392488"/>
              <a:chOff x="5585804" y="1556792"/>
              <a:chExt cx="5994906" cy="4392488"/>
            </a:xfrm>
          </p:grpSpPr>
          <p:pic>
            <p:nvPicPr>
              <p:cNvPr id="6" name="Picture -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804" y="1556792"/>
                <a:ext cx="5994906" cy="43924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762268" y="4312634"/>
                <a:ext cx="936104" cy="313749"/>
              </a:xfrm>
              <a:prstGeom prst="rect">
                <a:avLst/>
              </a:prstGeom>
              <a:solidFill>
                <a:srgbClr val="F4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640920" y="5027162"/>
                <a:ext cx="3600400" cy="549061"/>
              </a:xfrm>
              <a:prstGeom prst="rect">
                <a:avLst/>
              </a:prstGeom>
              <a:solidFill>
                <a:srgbClr val="F4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ZoneTexte 2"/>
            <p:cNvSpPr txBox="1"/>
            <p:nvPr/>
          </p:nvSpPr>
          <p:spPr>
            <a:xfrm>
              <a:off x="8465096" y="2574024"/>
              <a:ext cx="1666316" cy="286232"/>
            </a:xfrm>
            <a:prstGeom prst="rect">
              <a:avLst/>
            </a:prstGeom>
            <a:noFill/>
          </p:spPr>
          <p:txBody>
            <a:bodyPr wrap="square" rtlCol="0">
              <a:spAutoFit/>
            </a:bodyPr>
            <a:lstStyle/>
            <a:p>
              <a:pPr>
                <a:lnSpc>
                  <a:spcPct val="90000"/>
                </a:lnSpc>
              </a:pPr>
              <a:r>
                <a:rPr lang="fr-FR" sz="1400" i="1" dirty="0" smtClean="0">
                  <a:solidFill>
                    <a:srgbClr val="002060"/>
                  </a:solidFill>
                </a:rPr>
                <a:t>Axes 4 &amp; 6</a:t>
              </a:r>
              <a:endParaRPr lang="fr-FR" sz="1400" i="1" dirty="0">
                <a:solidFill>
                  <a:srgbClr val="002060"/>
                </a:solidFill>
              </a:endParaRPr>
            </a:p>
          </p:txBody>
        </p:sp>
        <p:sp>
          <p:nvSpPr>
            <p:cNvPr id="10" name="ZoneTexte 9"/>
            <p:cNvSpPr txBox="1"/>
            <p:nvPr/>
          </p:nvSpPr>
          <p:spPr>
            <a:xfrm>
              <a:off x="8465096" y="3649824"/>
              <a:ext cx="1666316" cy="286232"/>
            </a:xfrm>
            <a:prstGeom prst="rect">
              <a:avLst/>
            </a:prstGeom>
            <a:noFill/>
          </p:spPr>
          <p:txBody>
            <a:bodyPr wrap="square" rtlCol="0">
              <a:spAutoFit/>
            </a:bodyPr>
            <a:lstStyle/>
            <a:p>
              <a:pPr>
                <a:lnSpc>
                  <a:spcPct val="90000"/>
                </a:lnSpc>
              </a:pPr>
              <a:r>
                <a:rPr lang="fr-FR" sz="1400" i="1" dirty="0" smtClean="0">
                  <a:solidFill>
                    <a:srgbClr val="002060"/>
                  </a:solidFill>
                </a:rPr>
                <a:t>Axe 1</a:t>
              </a:r>
              <a:endParaRPr lang="fr-FR" sz="1400" i="1" dirty="0">
                <a:solidFill>
                  <a:srgbClr val="002060"/>
                </a:solidFill>
              </a:endParaRPr>
            </a:p>
          </p:txBody>
        </p:sp>
        <p:sp>
          <p:nvSpPr>
            <p:cNvPr id="13" name="ZoneTexte 12"/>
            <p:cNvSpPr txBox="1"/>
            <p:nvPr/>
          </p:nvSpPr>
          <p:spPr>
            <a:xfrm>
              <a:off x="8465096" y="4550844"/>
              <a:ext cx="1666316" cy="286232"/>
            </a:xfrm>
            <a:prstGeom prst="rect">
              <a:avLst/>
            </a:prstGeom>
            <a:noFill/>
          </p:spPr>
          <p:txBody>
            <a:bodyPr wrap="square" rtlCol="0">
              <a:spAutoFit/>
            </a:bodyPr>
            <a:lstStyle/>
            <a:p>
              <a:pPr>
                <a:lnSpc>
                  <a:spcPct val="90000"/>
                </a:lnSpc>
              </a:pPr>
              <a:r>
                <a:rPr lang="fr-FR" sz="1400" i="1" dirty="0" smtClean="0">
                  <a:solidFill>
                    <a:srgbClr val="002060"/>
                  </a:solidFill>
                </a:rPr>
                <a:t>Axe 5</a:t>
              </a:r>
              <a:endParaRPr lang="fr-FR" sz="1400" i="1" dirty="0">
                <a:solidFill>
                  <a:srgbClr val="002060"/>
                </a:solidFill>
              </a:endParaRPr>
            </a:p>
          </p:txBody>
        </p:sp>
      </p:grpSp>
      <p:sp>
        <p:nvSpPr>
          <p:cNvPr id="14" name="Rectangle 13"/>
          <p:cNvSpPr/>
          <p:nvPr/>
        </p:nvSpPr>
        <p:spPr>
          <a:xfrm>
            <a:off x="9478788" y="3212976"/>
            <a:ext cx="1818442" cy="507956"/>
          </a:xfrm>
          <a:prstGeom prst="rect">
            <a:avLst/>
          </a:prstGeom>
          <a:solidFill>
            <a:srgbClr val="F4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24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404664"/>
            <a:ext cx="11233248" cy="1066800"/>
          </a:xfrm>
        </p:spPr>
        <p:txBody>
          <a:bodyPr anchor="t"/>
          <a:lstStyle/>
          <a:p>
            <a:pPr algn="ctr"/>
            <a:r>
              <a:rPr lang="fr-FR" dirty="0" smtClean="0"/>
              <a:t>Catégories d’actions de prévention financées (Axe 4&amp;6) </a:t>
            </a:r>
            <a:endParaRPr lang="fr-FR" dirty="0"/>
          </a:p>
        </p:txBody>
      </p:sp>
      <p:pic>
        <p:nvPicPr>
          <p:cNvPr id="4" name="Picture 4" descr="Inserted picture RelID:4"/>
          <p:cNvPicPr>
            <a:picLocks noChangeAspect="1"/>
          </p:cNvPicPr>
          <p:nvPr/>
        </p:nvPicPr>
        <p:blipFill>
          <a:blip r:embed="rId2"/>
          <a:stretch>
            <a:fillRect/>
          </a:stretch>
        </p:blipFill>
        <p:spPr>
          <a:xfrm>
            <a:off x="3574132" y="1270308"/>
            <a:ext cx="4536504" cy="4967004"/>
          </a:xfrm>
          <a:prstGeom prst="rect">
            <a:avLst/>
          </a:prstGeom>
        </p:spPr>
      </p:pic>
      <p:sp>
        <p:nvSpPr>
          <p:cNvPr id="3" name="Espace réservé du numéro de diapositive 2"/>
          <p:cNvSpPr>
            <a:spLocks noGrp="1"/>
          </p:cNvSpPr>
          <p:nvPr>
            <p:ph type="sldNum" sz="quarter" idx="12"/>
          </p:nvPr>
        </p:nvSpPr>
        <p:spPr/>
        <p:txBody>
          <a:bodyPr/>
          <a:lstStyle/>
          <a:p>
            <a:fld id="{DF28FB93-0A08-4E7D-8E63-9EFA29F1E093}" type="slidenum">
              <a:rPr lang="fr-FR" sz="1400" smtClean="0"/>
              <a:pPr/>
              <a:t>9</a:t>
            </a:fld>
            <a:endParaRPr lang="fr-FR" dirty="0"/>
          </a:p>
        </p:txBody>
      </p:sp>
      <p:sp>
        <p:nvSpPr>
          <p:cNvPr id="5" name="ZoneTexte 4"/>
          <p:cNvSpPr txBox="1"/>
          <p:nvPr/>
        </p:nvSpPr>
        <p:spPr>
          <a:xfrm>
            <a:off x="8470676" y="1137444"/>
            <a:ext cx="1927336" cy="286232"/>
          </a:xfrm>
          <a:prstGeom prst="rect">
            <a:avLst/>
          </a:prstGeom>
          <a:noFill/>
        </p:spPr>
        <p:txBody>
          <a:bodyPr wrap="square" rtlCol="0">
            <a:spAutoFit/>
          </a:bodyPr>
          <a:lstStyle/>
          <a:p>
            <a:pPr>
              <a:lnSpc>
                <a:spcPct val="90000"/>
              </a:lnSpc>
            </a:pPr>
            <a:r>
              <a:rPr lang="fr-FR" sz="1400" i="1" dirty="0" smtClean="0"/>
              <a:t>Vs </a:t>
            </a:r>
            <a:r>
              <a:rPr lang="fr-FR" sz="1400" i="1" dirty="0" err="1" smtClean="0"/>
              <a:t>Stats</a:t>
            </a:r>
            <a:r>
              <a:rPr lang="fr-FR" sz="1400" i="1" dirty="0" smtClean="0"/>
              <a:t> 2016</a:t>
            </a:r>
            <a:endParaRPr lang="fr-FR" sz="1400" i="1" dirty="0"/>
          </a:p>
        </p:txBody>
      </p:sp>
      <p:sp>
        <p:nvSpPr>
          <p:cNvPr id="7" name="ZoneTexte 6"/>
          <p:cNvSpPr txBox="1"/>
          <p:nvPr/>
        </p:nvSpPr>
        <p:spPr>
          <a:xfrm>
            <a:off x="8578688" y="1626851"/>
            <a:ext cx="1152128" cy="244682"/>
          </a:xfrm>
          <a:prstGeom prst="rect">
            <a:avLst/>
          </a:prstGeom>
          <a:noFill/>
        </p:spPr>
        <p:txBody>
          <a:bodyPr wrap="square" rtlCol="0">
            <a:spAutoFit/>
          </a:bodyPr>
          <a:lstStyle/>
          <a:p>
            <a:pPr>
              <a:lnSpc>
                <a:spcPct val="90000"/>
              </a:lnSpc>
            </a:pPr>
            <a:r>
              <a:rPr lang="fr-FR" sz="1100" dirty="0" smtClean="0"/>
              <a:t>32%</a:t>
            </a:r>
            <a:endParaRPr lang="fr-FR" sz="1100" dirty="0"/>
          </a:p>
        </p:txBody>
      </p:sp>
      <p:sp>
        <p:nvSpPr>
          <p:cNvPr id="15" name="ZoneTexte 14"/>
          <p:cNvSpPr txBox="1"/>
          <p:nvPr/>
        </p:nvSpPr>
        <p:spPr>
          <a:xfrm>
            <a:off x="8591336" y="4069826"/>
            <a:ext cx="1152128" cy="244682"/>
          </a:xfrm>
          <a:prstGeom prst="rect">
            <a:avLst/>
          </a:prstGeom>
          <a:noFill/>
        </p:spPr>
        <p:txBody>
          <a:bodyPr wrap="square" rtlCol="0">
            <a:spAutoFit/>
          </a:bodyPr>
          <a:lstStyle/>
          <a:p>
            <a:pPr>
              <a:lnSpc>
                <a:spcPct val="90000"/>
              </a:lnSpc>
            </a:pPr>
            <a:r>
              <a:rPr lang="fr-FR" sz="1100" dirty="0" smtClean="0">
                <a:solidFill>
                  <a:schemeClr val="accent1"/>
                </a:solidFill>
              </a:rPr>
              <a:t>10,6%</a:t>
            </a:r>
            <a:endParaRPr lang="fr-FR" sz="1100" dirty="0">
              <a:solidFill>
                <a:schemeClr val="accent1"/>
              </a:solidFill>
            </a:endParaRPr>
          </a:p>
        </p:txBody>
      </p:sp>
      <p:sp>
        <p:nvSpPr>
          <p:cNvPr id="16" name="ZoneTexte 15"/>
          <p:cNvSpPr txBox="1"/>
          <p:nvPr/>
        </p:nvSpPr>
        <p:spPr>
          <a:xfrm>
            <a:off x="8578688" y="2452612"/>
            <a:ext cx="1152128" cy="244682"/>
          </a:xfrm>
          <a:prstGeom prst="rect">
            <a:avLst/>
          </a:prstGeom>
          <a:noFill/>
        </p:spPr>
        <p:txBody>
          <a:bodyPr wrap="square" rtlCol="0">
            <a:spAutoFit/>
          </a:bodyPr>
          <a:lstStyle/>
          <a:p>
            <a:pPr>
              <a:lnSpc>
                <a:spcPct val="90000"/>
              </a:lnSpc>
            </a:pPr>
            <a:r>
              <a:rPr lang="fr-FR" sz="1100" dirty="0" smtClean="0">
                <a:solidFill>
                  <a:schemeClr val="accent1"/>
                </a:solidFill>
              </a:rPr>
              <a:t>24%</a:t>
            </a:r>
            <a:endParaRPr lang="fr-FR" sz="1100" dirty="0">
              <a:solidFill>
                <a:schemeClr val="accent1"/>
              </a:solidFill>
            </a:endParaRPr>
          </a:p>
        </p:txBody>
      </p:sp>
      <p:sp>
        <p:nvSpPr>
          <p:cNvPr id="29" name="ZoneTexte 28"/>
          <p:cNvSpPr txBox="1"/>
          <p:nvPr/>
        </p:nvSpPr>
        <p:spPr>
          <a:xfrm>
            <a:off x="8578688" y="2020564"/>
            <a:ext cx="1152128" cy="244682"/>
          </a:xfrm>
          <a:prstGeom prst="rect">
            <a:avLst/>
          </a:prstGeom>
          <a:noFill/>
        </p:spPr>
        <p:txBody>
          <a:bodyPr wrap="square" rtlCol="0">
            <a:spAutoFit/>
          </a:bodyPr>
          <a:lstStyle/>
          <a:p>
            <a:pPr>
              <a:lnSpc>
                <a:spcPct val="90000"/>
              </a:lnSpc>
            </a:pPr>
            <a:r>
              <a:rPr lang="fr-FR" sz="1100" dirty="0" smtClean="0"/>
              <a:t>17%</a:t>
            </a:r>
            <a:endParaRPr lang="fr-FR" sz="1100" dirty="0"/>
          </a:p>
        </p:txBody>
      </p:sp>
      <p:sp>
        <p:nvSpPr>
          <p:cNvPr id="31" name="ZoneTexte 30"/>
          <p:cNvSpPr txBox="1"/>
          <p:nvPr/>
        </p:nvSpPr>
        <p:spPr>
          <a:xfrm>
            <a:off x="8578688" y="2812652"/>
            <a:ext cx="1152128" cy="244682"/>
          </a:xfrm>
          <a:prstGeom prst="rect">
            <a:avLst/>
          </a:prstGeom>
          <a:noFill/>
        </p:spPr>
        <p:txBody>
          <a:bodyPr wrap="square" rtlCol="0">
            <a:spAutoFit/>
          </a:bodyPr>
          <a:lstStyle/>
          <a:p>
            <a:pPr>
              <a:lnSpc>
                <a:spcPct val="90000"/>
              </a:lnSpc>
            </a:pPr>
            <a:r>
              <a:rPr lang="fr-FR" sz="1100" dirty="0" smtClean="0">
                <a:solidFill>
                  <a:schemeClr val="accent2"/>
                </a:solidFill>
              </a:rPr>
              <a:t>6%</a:t>
            </a:r>
            <a:endParaRPr lang="fr-FR" sz="1100" dirty="0">
              <a:solidFill>
                <a:schemeClr val="accent2"/>
              </a:solidFill>
            </a:endParaRPr>
          </a:p>
        </p:txBody>
      </p:sp>
      <p:sp>
        <p:nvSpPr>
          <p:cNvPr id="33" name="ZoneTexte 32"/>
          <p:cNvSpPr txBox="1"/>
          <p:nvPr/>
        </p:nvSpPr>
        <p:spPr>
          <a:xfrm>
            <a:off x="8578688" y="3220536"/>
            <a:ext cx="1152128" cy="244682"/>
          </a:xfrm>
          <a:prstGeom prst="rect">
            <a:avLst/>
          </a:prstGeom>
          <a:noFill/>
        </p:spPr>
        <p:txBody>
          <a:bodyPr wrap="square" rtlCol="0">
            <a:spAutoFit/>
          </a:bodyPr>
          <a:lstStyle/>
          <a:p>
            <a:pPr>
              <a:lnSpc>
                <a:spcPct val="90000"/>
              </a:lnSpc>
            </a:pPr>
            <a:r>
              <a:rPr lang="fr-FR" sz="1100" dirty="0" smtClean="0">
                <a:solidFill>
                  <a:schemeClr val="accent2"/>
                </a:solidFill>
              </a:rPr>
              <a:t>0,7%</a:t>
            </a:r>
            <a:endParaRPr lang="fr-FR" sz="1100" dirty="0">
              <a:solidFill>
                <a:schemeClr val="accent2"/>
              </a:solidFill>
            </a:endParaRPr>
          </a:p>
        </p:txBody>
      </p:sp>
      <p:sp>
        <p:nvSpPr>
          <p:cNvPr id="35" name="ZoneTexte 34"/>
          <p:cNvSpPr txBox="1"/>
          <p:nvPr/>
        </p:nvSpPr>
        <p:spPr>
          <a:xfrm>
            <a:off x="8608304" y="3618295"/>
            <a:ext cx="1152128" cy="244682"/>
          </a:xfrm>
          <a:prstGeom prst="rect">
            <a:avLst/>
          </a:prstGeom>
          <a:noFill/>
        </p:spPr>
        <p:txBody>
          <a:bodyPr wrap="square" rtlCol="0">
            <a:spAutoFit/>
          </a:bodyPr>
          <a:lstStyle/>
          <a:p>
            <a:pPr>
              <a:lnSpc>
                <a:spcPct val="90000"/>
              </a:lnSpc>
            </a:pPr>
            <a:r>
              <a:rPr lang="fr-FR" sz="1100" dirty="0" smtClean="0"/>
              <a:t>7,3%</a:t>
            </a:r>
            <a:endParaRPr lang="fr-FR" sz="1100" dirty="0"/>
          </a:p>
        </p:txBody>
      </p:sp>
      <p:sp>
        <p:nvSpPr>
          <p:cNvPr id="36" name="ZoneTexte 35"/>
          <p:cNvSpPr txBox="1"/>
          <p:nvPr/>
        </p:nvSpPr>
        <p:spPr>
          <a:xfrm>
            <a:off x="8587120" y="4519472"/>
            <a:ext cx="1152128" cy="244682"/>
          </a:xfrm>
          <a:prstGeom prst="rect">
            <a:avLst/>
          </a:prstGeom>
          <a:noFill/>
        </p:spPr>
        <p:txBody>
          <a:bodyPr wrap="square" rtlCol="0">
            <a:spAutoFit/>
          </a:bodyPr>
          <a:lstStyle/>
          <a:p>
            <a:pPr>
              <a:lnSpc>
                <a:spcPct val="90000"/>
              </a:lnSpc>
            </a:pPr>
            <a:r>
              <a:rPr lang="fr-FR" sz="1100" dirty="0" smtClean="0"/>
              <a:t>1,32%</a:t>
            </a:r>
            <a:endParaRPr lang="fr-FR" sz="1100" dirty="0"/>
          </a:p>
        </p:txBody>
      </p:sp>
      <p:sp>
        <p:nvSpPr>
          <p:cNvPr id="37" name="ZoneTexte 36"/>
          <p:cNvSpPr txBox="1"/>
          <p:nvPr/>
        </p:nvSpPr>
        <p:spPr>
          <a:xfrm>
            <a:off x="8578688" y="5692972"/>
            <a:ext cx="1152128" cy="244682"/>
          </a:xfrm>
          <a:prstGeom prst="rect">
            <a:avLst/>
          </a:prstGeom>
          <a:noFill/>
        </p:spPr>
        <p:txBody>
          <a:bodyPr wrap="square" rtlCol="0">
            <a:spAutoFit/>
          </a:bodyPr>
          <a:lstStyle/>
          <a:p>
            <a:pPr>
              <a:lnSpc>
                <a:spcPct val="90000"/>
              </a:lnSpc>
            </a:pPr>
            <a:r>
              <a:rPr lang="fr-FR" sz="1100" dirty="0" smtClean="0"/>
              <a:t>0,7%</a:t>
            </a:r>
            <a:endParaRPr lang="fr-FR" sz="1100" dirty="0"/>
          </a:p>
        </p:txBody>
      </p:sp>
      <p:sp>
        <p:nvSpPr>
          <p:cNvPr id="38" name="ZoneTexte 37"/>
          <p:cNvSpPr txBox="1"/>
          <p:nvPr/>
        </p:nvSpPr>
        <p:spPr>
          <a:xfrm>
            <a:off x="8578688" y="5255253"/>
            <a:ext cx="1152128" cy="244682"/>
          </a:xfrm>
          <a:prstGeom prst="rect">
            <a:avLst/>
          </a:prstGeom>
          <a:noFill/>
        </p:spPr>
        <p:txBody>
          <a:bodyPr wrap="square" rtlCol="0">
            <a:spAutoFit/>
          </a:bodyPr>
          <a:lstStyle/>
          <a:p>
            <a:pPr>
              <a:lnSpc>
                <a:spcPct val="90000"/>
              </a:lnSpc>
            </a:pPr>
            <a:r>
              <a:rPr lang="fr-FR" sz="1100" dirty="0" smtClean="0"/>
              <a:t>1,3%</a:t>
            </a:r>
            <a:endParaRPr lang="fr-FR" sz="1100" dirty="0"/>
          </a:p>
        </p:txBody>
      </p:sp>
      <p:sp>
        <p:nvSpPr>
          <p:cNvPr id="39" name="ZoneTexte 38"/>
          <p:cNvSpPr txBox="1"/>
          <p:nvPr/>
        </p:nvSpPr>
        <p:spPr>
          <a:xfrm>
            <a:off x="8608304" y="4898498"/>
            <a:ext cx="1152128" cy="244682"/>
          </a:xfrm>
          <a:prstGeom prst="rect">
            <a:avLst/>
          </a:prstGeom>
          <a:noFill/>
        </p:spPr>
        <p:txBody>
          <a:bodyPr wrap="square" rtlCol="0">
            <a:spAutoFit/>
          </a:bodyPr>
          <a:lstStyle/>
          <a:p>
            <a:pPr>
              <a:lnSpc>
                <a:spcPct val="90000"/>
              </a:lnSpc>
            </a:pPr>
            <a:r>
              <a:rPr lang="fr-FR" sz="1100" dirty="0" smtClean="0">
                <a:solidFill>
                  <a:schemeClr val="accent2"/>
                </a:solidFill>
              </a:rPr>
              <a:t>0%</a:t>
            </a:r>
            <a:endParaRPr lang="fr-FR" sz="1100" dirty="0">
              <a:solidFill>
                <a:schemeClr val="accent2"/>
              </a:solidFill>
            </a:endParaRPr>
          </a:p>
        </p:txBody>
      </p:sp>
      <p:sp>
        <p:nvSpPr>
          <p:cNvPr id="8" name="ZoneTexte 7"/>
          <p:cNvSpPr txBox="1"/>
          <p:nvPr/>
        </p:nvSpPr>
        <p:spPr>
          <a:xfrm>
            <a:off x="9301013" y="1623776"/>
            <a:ext cx="2193999" cy="1089529"/>
          </a:xfrm>
          <a:prstGeom prst="rect">
            <a:avLst/>
          </a:prstGeom>
          <a:noFill/>
        </p:spPr>
        <p:txBody>
          <a:bodyPr wrap="square" rtlCol="0">
            <a:spAutoFit/>
          </a:bodyPr>
          <a:lstStyle/>
          <a:p>
            <a:pPr>
              <a:lnSpc>
                <a:spcPct val="90000"/>
              </a:lnSpc>
            </a:pPr>
            <a:r>
              <a:rPr lang="fr-FR" sz="1200" i="1" dirty="0" smtClean="0">
                <a:solidFill>
                  <a:schemeClr val="accent1"/>
                </a:solidFill>
              </a:rPr>
              <a:t>Actions davantage financées en 2016 vs 2017</a:t>
            </a:r>
          </a:p>
          <a:p>
            <a:pPr>
              <a:lnSpc>
                <a:spcPct val="90000"/>
              </a:lnSpc>
            </a:pPr>
            <a:endParaRPr lang="fr-FR" sz="1200" i="1" dirty="0">
              <a:solidFill>
                <a:schemeClr val="accent1"/>
              </a:solidFill>
            </a:endParaRPr>
          </a:p>
          <a:p>
            <a:pPr>
              <a:lnSpc>
                <a:spcPct val="90000"/>
              </a:lnSpc>
            </a:pPr>
            <a:r>
              <a:rPr lang="fr-FR" sz="1200" i="1" dirty="0" smtClean="0">
                <a:solidFill>
                  <a:schemeClr val="accent2"/>
                </a:solidFill>
              </a:rPr>
              <a:t>Actions moins financées en 2016 vs 2017</a:t>
            </a:r>
          </a:p>
          <a:p>
            <a:pPr>
              <a:lnSpc>
                <a:spcPct val="90000"/>
              </a:lnSpc>
            </a:pPr>
            <a:endParaRPr lang="fr-FR" sz="1200" i="1" dirty="0"/>
          </a:p>
        </p:txBody>
      </p:sp>
      <p:sp>
        <p:nvSpPr>
          <p:cNvPr id="9" name="Rectangle 8"/>
          <p:cNvSpPr/>
          <p:nvPr/>
        </p:nvSpPr>
        <p:spPr>
          <a:xfrm>
            <a:off x="3790156" y="5143654"/>
            <a:ext cx="4320480" cy="356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454452" y="5171440"/>
            <a:ext cx="1440160" cy="313932"/>
          </a:xfrm>
          <a:prstGeom prst="rect">
            <a:avLst/>
          </a:prstGeom>
          <a:noFill/>
        </p:spPr>
        <p:txBody>
          <a:bodyPr wrap="square" rtlCol="0">
            <a:spAutoFit/>
          </a:bodyPr>
          <a:lstStyle/>
          <a:p>
            <a:pPr>
              <a:lnSpc>
                <a:spcPct val="90000"/>
              </a:lnSpc>
            </a:pPr>
            <a:r>
              <a:rPr lang="fr-FR" sz="1600" i="1" dirty="0" smtClean="0">
                <a:solidFill>
                  <a:schemeClr val="accent4">
                    <a:lumMod val="50000"/>
                  </a:schemeClr>
                </a:solidFill>
              </a:rPr>
              <a:t>Axe 4</a:t>
            </a:r>
            <a:endParaRPr lang="fr-FR" sz="1600" i="1" dirty="0">
              <a:solidFill>
                <a:schemeClr val="accent4">
                  <a:lumMod val="50000"/>
                </a:schemeClr>
              </a:solidFill>
            </a:endParaRPr>
          </a:p>
        </p:txBody>
      </p:sp>
    </p:spTree>
    <p:extLst>
      <p:ext uri="{BB962C8B-B14F-4D97-AF65-F5344CB8AC3E}">
        <p14:creationId xmlns:p14="http://schemas.microsoft.com/office/powerpoint/2010/main" val="49202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ipedBorder_16x9">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StripedBorder_16x9">
      <a:majorFont>
        <a:latin typeface="Euphemia"/>
        <a:ea typeface=""/>
        <a:cs typeface=""/>
      </a:majorFont>
      <a:minorFont>
        <a:latin typeface="Euphemi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StripedBorder_16x9">
      <a:majorFont>
        <a:latin typeface="Euphemia"/>
        <a:ea typeface=""/>
        <a:cs typeface=""/>
      </a:majorFont>
      <a:minorFont>
        <a:latin typeface="Euphemi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StripedBorder_16x9">
      <a:majorFont>
        <a:latin typeface="Euphemia"/>
        <a:ea typeface=""/>
        <a:cs typeface=""/>
      </a:majorFont>
      <a:minorFont>
        <a:latin typeface="Euphemi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iblioDocDept35" ma:contentTypeID="0x01010012BA04338A824911AB08351CEEE47C6500825215BBA3C2C74FA496210D5E8A55AF" ma:contentTypeVersion="2" ma:contentTypeDescription="Type de contenu BiblioDocDept35" ma:contentTypeScope="" ma:versionID="b90d4c896a0a5856dbcb976deea672fb">
  <xsd:schema xmlns:xsd="http://www.w3.org/2001/XMLSchema" xmlns:xs="http://www.w3.org/2001/XMLSchema" xmlns:p="http://schemas.microsoft.com/office/2006/metadata/properties" xmlns:ns2="0c688a26-9520-481a-a97d-5ccc3d7491e4" xmlns:ns3="c6743689-ae56-49ce-b338-31c41d979753" targetNamespace="http://schemas.microsoft.com/office/2006/metadata/properties" ma:root="true" ma:fieldsID="c452b03ecb2ba5c7e7558dd3fa4c2463" ns2:_="" ns3:_="">
    <xsd:import namespace="0c688a26-9520-481a-a97d-5ccc3d7491e4"/>
    <xsd:import namespace="c6743689-ae56-49ce-b338-31c41d979753"/>
    <xsd:element name="properties">
      <xsd:complexType>
        <xsd:sequence>
          <xsd:element name="documentManagement">
            <xsd:complexType>
              <xsd:all>
                <xsd:element ref="ns2:MotCle" minOccurs="0"/>
                <xsd:element ref="ns2:Typologie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688a26-9520-481a-a97d-5ccc3d7491e4" elementFormDefault="qualified">
    <xsd:import namespace="http://schemas.microsoft.com/office/2006/documentManagement/types"/>
    <xsd:import namespace="http://schemas.microsoft.com/office/infopath/2007/PartnerControls"/>
    <xsd:element name="MotCle" ma:index="8" nillable="true" ma:displayName="Mot-clé" ma:internalName="MotCle">
      <xsd:simpleType>
        <xsd:restriction base="dms:Text"/>
      </xsd:simpleType>
    </xsd:element>
    <xsd:element name="TypologieField" ma:index="10" ma:taxonomy="true" ma:internalName="TypologieField" ma:taxonomyFieldName="Typologie" ma:displayName="Typologie" ma:default="1;#Document de travail (brouillons, notes)|9688cebd-89d4-4f5e-8820-dbffe1313d7e" ma:fieldId="{0af04d78-ea08-4456-85f6-96214c6e3488}" ma:sspId="7dc392d7-09f2-4996-8b5b-bc6eefa3b932" ma:termSetId="63367ad3-03a2-4500-b8d6-fbc5ee6d801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6743689-ae56-49ce-b338-31c41d979753" elementFormDefault="qualified">
    <xsd:import namespace="http://schemas.microsoft.com/office/2006/documentManagement/types"/>
    <xsd:import namespace="http://schemas.microsoft.com/office/infopath/2007/PartnerControls"/>
    <xsd:element name="TaxCatchAll" ma:index="11" nillable="true" ma:displayName="Colonne Attraper tout de Taxonomie" ma:description="" ma:hidden="true" ma:list="{bbd4a482-3752-4c6b-bcdf-ab34d5686d86}" ma:internalName="TaxCatchAll" ma:showField="CatchAllData" ma:web="c6743689-ae56-49ce-b338-31c41d979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otCle xmlns="0c688a26-9520-481a-a97d-5ccc3d7491e4" xsi:nil="true"/>
    <TaxCatchAll xmlns="c6743689-ae56-49ce-b338-31c41d979753">
      <Value>1</Value>
    </TaxCatchAll>
    <TypologieField xmlns="0c688a26-9520-481a-a97d-5ccc3d7491e4">
      <Terms xmlns="http://schemas.microsoft.com/office/infopath/2007/PartnerControls">
        <TermInfo xmlns="http://schemas.microsoft.com/office/infopath/2007/PartnerControls">
          <TermName xmlns="http://schemas.microsoft.com/office/infopath/2007/PartnerControls">Document de travail (brouillons, notes)</TermName>
          <TermId xmlns="http://schemas.microsoft.com/office/infopath/2007/PartnerControls">9688cebd-89d4-4f5e-8820-dbffe1313d7e</TermId>
        </TermInfo>
      </Terms>
    </TypologieField>
  </documentManagement>
</p:properties>
</file>

<file path=customXml/itemProps1.xml><?xml version="1.0" encoding="utf-8"?>
<ds:datastoreItem xmlns:ds="http://schemas.openxmlformats.org/officeDocument/2006/customXml" ds:itemID="{03A2262F-0775-406B-ACD4-B7F3B9A88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688a26-9520-481a-a97d-5ccc3d7491e4"/>
    <ds:schemaRef ds:uri="c6743689-ae56-49ce-b338-31c41d979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29F18B-39C6-4A00-9E69-D2257DFD8184}">
  <ds:schemaRefs>
    <ds:schemaRef ds:uri="http://schemas.microsoft.com/sharepoint/v3/contenttype/forms"/>
  </ds:schemaRefs>
</ds:datastoreItem>
</file>

<file path=customXml/itemProps3.xml><?xml version="1.0" encoding="utf-8"?>
<ds:datastoreItem xmlns:ds="http://schemas.openxmlformats.org/officeDocument/2006/customXml" ds:itemID="{2186A40F-474F-452E-A908-FD71D3F0CA1B}">
  <ds:schemaRefs>
    <ds:schemaRef ds:uri="http://schemas.microsoft.com/office/infopath/2007/PartnerControls"/>
    <ds:schemaRef ds:uri="http://schemas.microsoft.com/office/2006/documentManagement/types"/>
    <ds:schemaRef ds:uri="c6743689-ae56-49ce-b338-31c41d979753"/>
    <ds:schemaRef ds:uri="http://schemas.openxmlformats.org/package/2006/metadata/core-properties"/>
    <ds:schemaRef ds:uri="http://purl.org/dc/terms/"/>
    <ds:schemaRef ds:uri="http://schemas.microsoft.com/office/2006/metadata/properties"/>
    <ds:schemaRef ds:uri="http://www.w3.org/XML/1998/namespace"/>
    <ds:schemaRef ds:uri="http://purl.org/dc/elements/1.1/"/>
    <ds:schemaRef ds:uri="0c688a26-9520-481a-a97d-5ccc3d7491e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5569</Words>
  <Application>Microsoft Office PowerPoint</Application>
  <PresentationFormat>Personnalisé</PresentationFormat>
  <Paragraphs>841</Paragraphs>
  <Slides>73</Slides>
  <Notes>2</Notes>
  <HiddenSlides>11</HiddenSlides>
  <MMClips>0</MMClips>
  <ScaleCrop>false</ScaleCrop>
  <HeadingPairs>
    <vt:vector size="4" baseType="variant">
      <vt:variant>
        <vt:lpstr>Thème</vt:lpstr>
      </vt:variant>
      <vt:variant>
        <vt:i4>1</vt:i4>
      </vt:variant>
      <vt:variant>
        <vt:lpstr>Titres des diapositives</vt:lpstr>
      </vt:variant>
      <vt:variant>
        <vt:i4>73</vt:i4>
      </vt:variant>
    </vt:vector>
  </HeadingPairs>
  <TitlesOfParts>
    <vt:vector size="74" baseType="lpstr">
      <vt:lpstr>StripedBorder_16x9</vt:lpstr>
      <vt:lpstr>Evaluation des actions financées par la CFPPA 35 – Réunions de Restitution</vt:lpstr>
      <vt:lpstr>Contexte</vt:lpstr>
      <vt:lpstr>Périmètre de l’évaluation</vt:lpstr>
      <vt:lpstr>Contenu de l’évaluation</vt:lpstr>
      <vt:lpstr>Méthodologie</vt:lpstr>
      <vt:lpstr>Présentation PowerPoint</vt:lpstr>
      <vt:lpstr>1) Offre d’actions de prévention financées  par la Conférence des Financeurs 35</vt:lpstr>
      <vt:lpstr>Répartition des financements 2016 - 2017 selon les axes de la loi ASV</vt:lpstr>
      <vt:lpstr>Catégories d’actions de prévention financées (Axe 4&amp;6) </vt:lpstr>
      <vt:lpstr>Répartition des financements 2016 - 2018 selon les axes de la loi ASV</vt:lpstr>
      <vt:lpstr>Recommandations relatives à la répartition  des financements selon les axes de la loi ASV</vt:lpstr>
      <vt:lpstr>Répartition des actions financées selon les priorités  du programme coordonné</vt:lpstr>
      <vt:lpstr>Priorisation des thématiques par les porteurs  de projets - Retour des structures</vt:lpstr>
      <vt:lpstr>Enquête GeMouv - Thématiques d’intérêt des retraités</vt:lpstr>
      <vt:lpstr>Recommandations sur le programme coordonné (1/4)</vt:lpstr>
      <vt:lpstr>Recommandations sur le programme coordonné (2/4)</vt:lpstr>
      <vt:lpstr>Recommandations sur le programme coordonné (3/4)</vt:lpstr>
      <vt:lpstr>Recommandations sur le programme coordonné (4/4)</vt:lpstr>
      <vt:lpstr>Autres Recommandations / Priorité</vt:lpstr>
      <vt:lpstr>Autres Recommandations / Priorité</vt:lpstr>
      <vt:lpstr>Autres Recommandations / Priorité</vt:lpstr>
      <vt:lpstr>Autres Recommandations / Priorité</vt:lpstr>
      <vt:lpstr>Autres Recommandations / Priorité</vt:lpstr>
      <vt:lpstr>Autres Recommandations / Priorité</vt:lpstr>
      <vt:lpstr>Autres Recommandations / Priorité</vt:lpstr>
      <vt:lpstr>Autres Recommandations / Priorité</vt:lpstr>
      <vt:lpstr>Autres Recommandations / Priorité</vt:lpstr>
      <vt:lpstr>Autres Recommandations / Priorité</vt:lpstr>
      <vt:lpstr>Autres Recommandations / Priorité</vt:lpstr>
      <vt:lpstr>Présentation PowerPoint</vt:lpstr>
      <vt:lpstr>Autres Recommandations / Priorité</vt:lpstr>
      <vt:lpstr>Recommandations sur le format des actions</vt:lpstr>
      <vt:lpstr>2) Bénéficiaires des actions de prévention financées par Conférence des Financeurs 35</vt:lpstr>
      <vt:lpstr>Bénéficiaires des actions de prévention</vt:lpstr>
      <vt:lpstr>Sexe des Bénéficiaires</vt:lpstr>
      <vt:lpstr>GIR des bénéficiaires</vt:lpstr>
      <vt:lpstr>Age des bénéficiaires</vt:lpstr>
      <vt:lpstr>Public touché par Ateliers ‘Bien Vieillir’</vt:lpstr>
      <vt:lpstr>Quelques actions touchent un public plus fragile</vt:lpstr>
      <vt:lpstr>Recommandations relatives au public cible</vt:lpstr>
      <vt:lpstr>Mobilisation du Public</vt:lpstr>
      <vt:lpstr>Notoriété des actions de prévention</vt:lpstr>
      <vt:lpstr>Participation aux actions de prévention </vt:lpstr>
      <vt:lpstr>Recommandations relatives à la mobilisation du public</vt:lpstr>
      <vt:lpstr>3) Maillage du territoire</vt:lpstr>
      <vt:lpstr>Cartographies des actions /agence départementale</vt:lpstr>
      <vt:lpstr>Cartographies des actions /EPCI &amp; Commune</vt:lpstr>
      <vt:lpstr>Comparaison avec la cartographie des territoires fragiles</vt:lpstr>
      <vt:lpstr>Répartition des catégories d’action par territoire d’agence départementale</vt:lpstr>
      <vt:lpstr>Répartition des catégories d’action par territoire d’agence départementale</vt:lpstr>
      <vt:lpstr>Répartition des catégories d’action par territoire d’agence départementale</vt:lpstr>
      <vt:lpstr>Recommandations relatives au maillage territorial</vt:lpstr>
      <vt:lpstr>4) Evaluation des actions</vt:lpstr>
      <vt:lpstr>Effectivité des actions</vt:lpstr>
      <vt:lpstr>Recommandations relatives à l’effectivité des actions</vt:lpstr>
      <vt:lpstr>Efficacité des actions</vt:lpstr>
      <vt:lpstr>Mesures de changements de comportements –  Outil WebReport</vt:lpstr>
      <vt:lpstr>Bilan Individuel - Activité Physique Adapté </vt:lpstr>
      <vt:lpstr>Evaluation Atelier Equilibre</vt:lpstr>
      <vt:lpstr>Etude d’impact Bistrots Mémoire </vt:lpstr>
      <vt:lpstr>Autres indicateurs d’impact:</vt:lpstr>
      <vt:lpstr>Recommandations relatives à l’efficacité des actions </vt:lpstr>
      <vt:lpstr>Continuité des actions sur les territoires</vt:lpstr>
      <vt:lpstr>Recommandations relatives à la continuité des actions sur les territoires</vt:lpstr>
      <vt:lpstr>Efficience</vt:lpstr>
      <vt:lpstr>5) Observations des porteurs de projets sur dispositif CFPPA 35</vt:lpstr>
      <vt:lpstr>Retour sur CFPPA 35, les +</vt:lpstr>
      <vt:lpstr>Retour sur CFPPA 35, les -</vt:lpstr>
      <vt:lpstr>Synthèse des recommandations</vt:lpstr>
      <vt:lpstr>Synthèse des recommandations</vt:lpstr>
      <vt:lpstr>Synthèse des recommandations</vt:lpstr>
      <vt:lpstr>Synthèse des recommandations</vt:lpstr>
      <vt:lpstr>Synthèse des recommandations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réunion de restitution territoire</dc:title>
  <dc:creator/>
  <cp:lastModifiedBy/>
  <cp:revision>1</cp:revision>
  <dcterms:created xsi:type="dcterms:W3CDTF">2018-05-16T18:52:11Z</dcterms:created>
  <dcterms:modified xsi:type="dcterms:W3CDTF">2018-10-01T06:04:24Z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TC028010989991</vt:lpwstr>
  </property>
  <property fmtid="{D5CDD505-2E9C-101B-9397-08002B2CF9AE}" pid="3" name="ContentTypeId">
    <vt:lpwstr>0x01010012BA04338A824911AB08351CEEE47C6500825215BBA3C2C74FA496210D5E8A55AF</vt:lpwstr>
  </property>
  <property fmtid="{D5CDD505-2E9C-101B-9397-08002B2CF9AE}" pid="4" name="Typologie">
    <vt:lpwstr>1;#Document de travail (brouillons, notes)|9688cebd-89d4-4f5e-8820-dbffe1313d7e</vt:lpwstr>
  </property>
</Properties>
</file>